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Lst>
  <p:notesMasterIdLst>
    <p:notesMasterId r:id="rId25"/>
  </p:notesMasterIdLst>
  <p:handoutMasterIdLst>
    <p:handoutMasterId r:id="rId26"/>
  </p:handoutMasterIdLst>
  <p:sldIdLst>
    <p:sldId id="256" r:id="rId5"/>
    <p:sldId id="1775" r:id="rId6"/>
    <p:sldId id="1776" r:id="rId7"/>
    <p:sldId id="1777" r:id="rId8"/>
    <p:sldId id="1783" r:id="rId9"/>
    <p:sldId id="1784" r:id="rId10"/>
    <p:sldId id="1787" r:id="rId11"/>
    <p:sldId id="1785" r:id="rId12"/>
    <p:sldId id="1788" r:id="rId13"/>
    <p:sldId id="1789" r:id="rId14"/>
    <p:sldId id="1778" r:id="rId15"/>
    <p:sldId id="1779" r:id="rId16"/>
    <p:sldId id="1781" r:id="rId17"/>
    <p:sldId id="1782" r:id="rId18"/>
    <p:sldId id="1790" r:id="rId19"/>
    <p:sldId id="1780" r:id="rId20"/>
    <p:sldId id="1791" r:id="rId21"/>
    <p:sldId id="1792" r:id="rId22"/>
    <p:sldId id="1793" r:id="rId23"/>
    <p:sldId id="1762" r:id="rId2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ldId id="256"/>
            <p14:sldId id="1775"/>
            <p14:sldId id="1776"/>
            <p14:sldId id="1777"/>
            <p14:sldId id="1783"/>
            <p14:sldId id="1784"/>
            <p14:sldId id="1787"/>
            <p14:sldId id="1785"/>
            <p14:sldId id="1788"/>
            <p14:sldId id="1789"/>
            <p14:sldId id="1778"/>
            <p14:sldId id="1779"/>
            <p14:sldId id="1781"/>
            <p14:sldId id="1782"/>
            <p14:sldId id="1790"/>
            <p14:sldId id="1780"/>
            <p14:sldId id="1791"/>
            <p14:sldId id="1792"/>
            <p14:sldId id="1793"/>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8BC7"/>
    <a:srgbClr val="0078D3"/>
    <a:srgbClr val="59B4D9"/>
    <a:srgbClr val="EBEBEB"/>
    <a:srgbClr val="FFF100"/>
    <a:srgbClr val="75757A"/>
    <a:srgbClr val="3C3C41"/>
    <a:srgbClr val="30E5D0"/>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5" autoAdjust="0"/>
    <p:restoredTop sz="93842" autoAdjust="0"/>
  </p:normalViewPr>
  <p:slideViewPr>
    <p:cSldViewPr snapToGrid="0">
      <p:cViewPr varScale="1">
        <p:scale>
          <a:sx n="62" d="100"/>
          <a:sy n="62" d="100"/>
        </p:scale>
        <p:origin x="660"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5/5/2022 12:26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5/5/2022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4212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46"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9669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527722"/>
            <a:ext cx="11533187"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5609274"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436722" y="2410676"/>
            <a:ext cx="5609274"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5609274"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6420052" y="2645384"/>
            <a:ext cx="5609274"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bg1"/>
                </a:solidFill>
              </a:defRPr>
            </a:lvl1pPr>
          </a:lstStyle>
          <a:p>
            <a:pPr marL="0" lvl="0">
              <a:lnSpc>
                <a:spcPts val="5600"/>
              </a:lnSpc>
            </a:pPr>
            <a:r>
              <a:rPr lang="en-US" dirty="0"/>
              <a:t>Section title</a:t>
            </a:r>
          </a:p>
        </p:txBody>
      </p:sp>
      <p:pic>
        <p:nvPicPr>
          <p:cNvPr id="7" name="Picture 6" descr="Two people looking at a computer screen that is displaying charts and graphs in Microsoft Power BI.">
            <a:extLst>
              <a:ext uri="{FF2B5EF4-FFF2-40B4-BE49-F238E27FC236}">
                <a16:creationId xmlns:a16="http://schemas.microsoft.com/office/drawing/2014/main" id="{BE288C69-EDDF-4F81-AFD1-997907FC5A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85" r:id="rId2"/>
    <p:sldLayoutId id="2147484610" r:id="rId3"/>
    <p:sldLayoutId id="2147484558" r:id="rId4"/>
    <p:sldLayoutId id="2147484559" r:id="rId5"/>
    <p:sldLayoutId id="2147484560" r:id="rId6"/>
    <p:sldLayoutId id="2147484561" r:id="rId7"/>
    <p:sldLayoutId id="2147484562" r:id="rId8"/>
    <p:sldLayoutId id="2147484564" r:id="rId9"/>
    <p:sldLayoutId id="2147484676" r:id="rId1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scm.com/download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pngall.com/database-png" TargetMode="External"/><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786890"/>
            <a:ext cx="12434711" cy="1248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815173" y="656935"/>
            <a:ext cx="6289961" cy="923330"/>
          </a:xfrm>
          <a:prstGeom prst="rect">
            <a:avLst/>
          </a:prstGeom>
          <a:noFill/>
        </p:spPr>
        <p:txBody>
          <a:bodyPr wrap="square" rtlCol="0">
            <a:spAutoFit/>
          </a:bodyPr>
          <a:lstStyle/>
          <a:p>
            <a:r>
              <a:rPr lang="en-SG" sz="5400" b="1" dirty="0">
                <a:solidFill>
                  <a:schemeClr val="bg1"/>
                </a:solidFill>
                <a:latin typeface="Core Sans A 25 ExtraLight" panose="020B0203030302020204" pitchFamily="34" charset="0"/>
              </a:rPr>
              <a:t>Using Git Repository</a:t>
            </a:r>
            <a:endParaRPr lang="en-US" sz="16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473868"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50693"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2D6-06C5-4D3C-8011-0000E8DC38CF}"/>
              </a:ext>
            </a:extLst>
          </p:cNvPr>
          <p:cNvSpPr>
            <a:spLocks noGrp="1"/>
          </p:cNvSpPr>
          <p:nvPr>
            <p:ph type="title"/>
          </p:nvPr>
        </p:nvSpPr>
        <p:spPr/>
        <p:txBody>
          <a:bodyPr/>
          <a:lstStyle/>
          <a:p>
            <a:r>
              <a:rPr lang="en-IN" dirty="0"/>
              <a:t>Create </a:t>
            </a:r>
            <a:r>
              <a:rPr lang="en-IN" dirty="0" err="1"/>
              <a:t>Github</a:t>
            </a:r>
            <a:r>
              <a:rPr lang="en-IN" dirty="0"/>
              <a:t> Repository</a:t>
            </a:r>
          </a:p>
        </p:txBody>
      </p:sp>
      <p:sp>
        <p:nvSpPr>
          <p:cNvPr id="3" name="Text Placeholder 2">
            <a:extLst>
              <a:ext uri="{FF2B5EF4-FFF2-40B4-BE49-F238E27FC236}">
                <a16:creationId xmlns:a16="http://schemas.microsoft.com/office/drawing/2014/main" id="{25E509CE-4F6D-4C7F-A54F-9F4D79661263}"/>
              </a:ext>
            </a:extLst>
          </p:cNvPr>
          <p:cNvSpPr>
            <a:spLocks noGrp="1"/>
          </p:cNvSpPr>
          <p:nvPr>
            <p:ph type="body" sz="quarter" idx="10"/>
          </p:nvPr>
        </p:nvSpPr>
        <p:spPr>
          <a:xfrm>
            <a:off x="465138" y="1527722"/>
            <a:ext cx="3880831" cy="2462213"/>
          </a:xfrm>
        </p:spPr>
        <p:txBody>
          <a:bodyPr/>
          <a:lstStyle/>
          <a:p>
            <a:r>
              <a:rPr lang="en-IN" dirty="0"/>
              <a:t>And it will show the newly created repository</a:t>
            </a:r>
          </a:p>
          <a:p>
            <a:endParaRPr lang="en-IN" dirty="0"/>
          </a:p>
          <a:p>
            <a:r>
              <a:rPr lang="en-IN" dirty="0"/>
              <a:t>In the screen it also shows the steps for creating repo using command line</a:t>
            </a:r>
          </a:p>
          <a:p>
            <a:endParaRPr lang="en-IN" dirty="0"/>
          </a:p>
          <a:p>
            <a:r>
              <a:rPr lang="en-IN" dirty="0"/>
              <a:t>Copy URL at top of page</a:t>
            </a:r>
          </a:p>
        </p:txBody>
      </p:sp>
      <p:pic>
        <p:nvPicPr>
          <p:cNvPr id="8" name="Picture 7">
            <a:extLst>
              <a:ext uri="{FF2B5EF4-FFF2-40B4-BE49-F238E27FC236}">
                <a16:creationId xmlns:a16="http://schemas.microsoft.com/office/drawing/2014/main" id="{06C8AE66-2310-42A0-8967-61BD657EA022}"/>
              </a:ext>
            </a:extLst>
          </p:cNvPr>
          <p:cNvPicPr>
            <a:picLocks noChangeAspect="1"/>
          </p:cNvPicPr>
          <p:nvPr/>
        </p:nvPicPr>
        <p:blipFill>
          <a:blip r:embed="rId2"/>
          <a:stretch>
            <a:fillRect/>
          </a:stretch>
        </p:blipFill>
        <p:spPr>
          <a:xfrm>
            <a:off x="5827524" y="546586"/>
            <a:ext cx="5918504" cy="6147116"/>
          </a:xfrm>
          <a:prstGeom prst="rect">
            <a:avLst/>
          </a:prstGeom>
        </p:spPr>
      </p:pic>
      <p:sp>
        <p:nvSpPr>
          <p:cNvPr id="10" name="TextBox 9">
            <a:extLst>
              <a:ext uri="{FF2B5EF4-FFF2-40B4-BE49-F238E27FC236}">
                <a16:creationId xmlns:a16="http://schemas.microsoft.com/office/drawing/2014/main" id="{EAFE7599-7F10-4165-90C8-A7EEAB53A1A4}"/>
              </a:ext>
            </a:extLst>
          </p:cNvPr>
          <p:cNvSpPr txBox="1"/>
          <p:nvPr/>
        </p:nvSpPr>
        <p:spPr>
          <a:xfrm>
            <a:off x="690447" y="4926725"/>
            <a:ext cx="4354164" cy="646331"/>
          </a:xfrm>
          <a:prstGeom prst="rect">
            <a:avLst/>
          </a:prstGeom>
          <a:noFill/>
        </p:spPr>
        <p:txBody>
          <a:bodyPr wrap="square">
            <a:spAutoFit/>
          </a:bodyPr>
          <a:lstStyle/>
          <a:p>
            <a:r>
              <a:rPr lang="en-IN" dirty="0"/>
              <a:t>https://github.com/MunishArora30042022/prbuilding.git</a:t>
            </a:r>
          </a:p>
        </p:txBody>
      </p:sp>
    </p:spTree>
    <p:extLst>
      <p:ext uri="{BB962C8B-B14F-4D97-AF65-F5344CB8AC3E}">
        <p14:creationId xmlns:p14="http://schemas.microsoft.com/office/powerpoint/2010/main" val="9742079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p:txBody>
          <a:bodyPr/>
          <a:lstStyle/>
          <a:p>
            <a:r>
              <a:rPr lang="en-IN" dirty="0"/>
              <a:t>git installation</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527722"/>
            <a:ext cx="11533187" cy="307777"/>
          </a:xfrm>
        </p:spPr>
        <p:txBody>
          <a:bodyPr/>
          <a:lstStyle/>
          <a:p>
            <a:r>
              <a:rPr lang="en-IN" dirty="0"/>
              <a:t>Git can be downloaded and installed from </a:t>
            </a:r>
            <a:r>
              <a:rPr lang="en-IN" dirty="0">
                <a:hlinkClick r:id="rId2"/>
              </a:rPr>
              <a:t>https://git-scm.com/downloads</a:t>
            </a:r>
            <a:r>
              <a:rPr lang="en-IN" dirty="0"/>
              <a:t> </a:t>
            </a:r>
          </a:p>
        </p:txBody>
      </p:sp>
      <p:pic>
        <p:nvPicPr>
          <p:cNvPr id="6" name="Picture 5">
            <a:extLst>
              <a:ext uri="{FF2B5EF4-FFF2-40B4-BE49-F238E27FC236}">
                <a16:creationId xmlns:a16="http://schemas.microsoft.com/office/drawing/2014/main" id="{61A02008-72FA-47E6-A373-C100B5B59E09}"/>
              </a:ext>
            </a:extLst>
          </p:cNvPr>
          <p:cNvPicPr>
            <a:picLocks noChangeAspect="1"/>
          </p:cNvPicPr>
          <p:nvPr/>
        </p:nvPicPr>
        <p:blipFill>
          <a:blip r:embed="rId3"/>
          <a:stretch>
            <a:fillRect/>
          </a:stretch>
        </p:blipFill>
        <p:spPr>
          <a:xfrm>
            <a:off x="1675372" y="2319280"/>
            <a:ext cx="9112718" cy="3994355"/>
          </a:xfrm>
          <a:prstGeom prst="rect">
            <a:avLst/>
          </a:prstGeom>
        </p:spPr>
      </p:pic>
    </p:spTree>
    <p:extLst>
      <p:ext uri="{BB962C8B-B14F-4D97-AF65-F5344CB8AC3E}">
        <p14:creationId xmlns:p14="http://schemas.microsoft.com/office/powerpoint/2010/main" val="7476339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p:txBody>
          <a:bodyPr/>
          <a:lstStyle/>
          <a:p>
            <a:r>
              <a:rPr lang="en-IN" dirty="0"/>
              <a:t>git installation</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527722"/>
            <a:ext cx="11533187" cy="1846659"/>
          </a:xfrm>
        </p:spPr>
        <p:txBody>
          <a:bodyPr/>
          <a:lstStyle/>
          <a:p>
            <a:r>
              <a:rPr lang="en-IN" dirty="0"/>
              <a:t>We can verify the version of git installation from command line by running the command</a:t>
            </a:r>
          </a:p>
          <a:p>
            <a:pPr marL="0" indent="0">
              <a:buNone/>
            </a:pPr>
            <a:r>
              <a:rPr lang="en-IN" dirty="0"/>
              <a:t>	</a:t>
            </a:r>
          </a:p>
          <a:p>
            <a:pPr marL="0" indent="0">
              <a:buNone/>
            </a:pPr>
            <a:r>
              <a:rPr lang="en-IN" dirty="0"/>
              <a:t>	</a:t>
            </a:r>
            <a:r>
              <a:rPr lang="en-IN" dirty="0">
                <a:highlight>
                  <a:srgbClr val="FFFF00"/>
                </a:highlight>
              </a:rPr>
              <a:t>Git --version </a:t>
            </a:r>
          </a:p>
          <a:p>
            <a:pPr marL="0" indent="0">
              <a:buNone/>
            </a:pPr>
            <a:endParaRPr lang="en-IN" dirty="0">
              <a:highlight>
                <a:srgbClr val="FFFF00"/>
              </a:highlight>
            </a:endParaRPr>
          </a:p>
          <a:p>
            <a:pPr marL="0" indent="0">
              <a:buNone/>
            </a:pPr>
            <a:r>
              <a:rPr lang="en-IN" dirty="0">
                <a:highlight>
                  <a:srgbClr val="FFFFFF"/>
                </a:highlight>
              </a:rPr>
              <a:t>and it will show the version of git.</a:t>
            </a:r>
          </a:p>
          <a:p>
            <a:pPr marL="0" indent="0">
              <a:buNone/>
            </a:pPr>
            <a:endParaRPr lang="en-IN" dirty="0">
              <a:highlight>
                <a:srgbClr val="FFFF00"/>
              </a:highlight>
            </a:endParaRPr>
          </a:p>
        </p:txBody>
      </p:sp>
      <p:pic>
        <p:nvPicPr>
          <p:cNvPr id="5" name="Picture 4">
            <a:extLst>
              <a:ext uri="{FF2B5EF4-FFF2-40B4-BE49-F238E27FC236}">
                <a16:creationId xmlns:a16="http://schemas.microsoft.com/office/drawing/2014/main" id="{3AA685F7-C037-4C11-8E97-45E9AF49FBCA}"/>
              </a:ext>
            </a:extLst>
          </p:cNvPr>
          <p:cNvPicPr>
            <a:picLocks noChangeAspect="1"/>
          </p:cNvPicPr>
          <p:nvPr/>
        </p:nvPicPr>
        <p:blipFill>
          <a:blip r:embed="rId2"/>
          <a:stretch>
            <a:fillRect/>
          </a:stretch>
        </p:blipFill>
        <p:spPr>
          <a:xfrm>
            <a:off x="2177816" y="3528936"/>
            <a:ext cx="5966018" cy="1937867"/>
          </a:xfrm>
          <a:prstGeom prst="rect">
            <a:avLst/>
          </a:prstGeom>
        </p:spPr>
      </p:pic>
    </p:spTree>
    <p:extLst>
      <p:ext uri="{BB962C8B-B14F-4D97-AF65-F5344CB8AC3E}">
        <p14:creationId xmlns:p14="http://schemas.microsoft.com/office/powerpoint/2010/main" val="21884717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p:txBody>
          <a:bodyPr/>
          <a:lstStyle/>
          <a:p>
            <a:r>
              <a:rPr lang="en-IN" dirty="0"/>
              <a:t>git configuration</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527722"/>
            <a:ext cx="11533187" cy="923330"/>
          </a:xfrm>
        </p:spPr>
        <p:txBody>
          <a:bodyPr/>
          <a:lstStyle/>
          <a:p>
            <a:r>
              <a:rPr lang="en-IN" dirty="0"/>
              <a:t>Setup and verify</a:t>
            </a:r>
          </a:p>
          <a:p>
            <a:pPr marL="571500" lvl="1" indent="-342900">
              <a:buFont typeface="Wingdings" panose="05000000000000000000" pitchFamily="2" charset="2"/>
              <a:buChar char="ü"/>
            </a:pPr>
            <a:r>
              <a:rPr lang="en-IN" dirty="0">
                <a:highlight>
                  <a:srgbClr val="FFFFFF"/>
                </a:highlight>
              </a:rPr>
              <a:t>Username</a:t>
            </a:r>
          </a:p>
          <a:p>
            <a:pPr marL="571500" lvl="1" indent="-342900">
              <a:buFont typeface="Wingdings" panose="05000000000000000000" pitchFamily="2" charset="2"/>
              <a:buChar char="ü"/>
            </a:pPr>
            <a:r>
              <a:rPr lang="en-IN" dirty="0">
                <a:highlight>
                  <a:srgbClr val="FFFFFF"/>
                </a:highlight>
              </a:rPr>
              <a:t>Email Address</a:t>
            </a:r>
          </a:p>
        </p:txBody>
      </p:sp>
      <p:sp>
        <p:nvSpPr>
          <p:cNvPr id="12" name="TextBox 11">
            <a:extLst>
              <a:ext uri="{FF2B5EF4-FFF2-40B4-BE49-F238E27FC236}">
                <a16:creationId xmlns:a16="http://schemas.microsoft.com/office/drawing/2014/main" id="{59EE4CD4-41E9-4FD7-913C-54355A003254}"/>
              </a:ext>
            </a:extLst>
          </p:cNvPr>
          <p:cNvSpPr txBox="1"/>
          <p:nvPr/>
        </p:nvSpPr>
        <p:spPr>
          <a:xfrm>
            <a:off x="2185308" y="2934833"/>
            <a:ext cx="6852556" cy="2585323"/>
          </a:xfrm>
          <a:prstGeom prst="rect">
            <a:avLst/>
          </a:prstGeom>
          <a:solidFill>
            <a:schemeClr val="tx1"/>
          </a:solidFill>
        </p:spPr>
        <p:txBody>
          <a:bodyPr wrap="square">
            <a:spAutoFit/>
          </a:bodyPr>
          <a:lstStyle/>
          <a:p>
            <a:r>
              <a:rPr lang="en-IN" dirty="0">
                <a:solidFill>
                  <a:schemeClr val="bg1"/>
                </a:solidFill>
              </a:rPr>
              <a:t>E:\repo&gt;git config --global user.name "</a:t>
            </a:r>
            <a:r>
              <a:rPr lang="en-IN" dirty="0" err="1">
                <a:solidFill>
                  <a:schemeClr val="bg1"/>
                </a:solidFill>
              </a:rPr>
              <a:t>AroraMunish</a:t>
            </a:r>
            <a:r>
              <a:rPr lang="en-IN" dirty="0">
                <a:solidFill>
                  <a:schemeClr val="bg1"/>
                </a:solidFill>
              </a:rPr>
              <a:t>"</a:t>
            </a:r>
          </a:p>
          <a:p>
            <a:endParaRPr lang="en-IN" dirty="0">
              <a:solidFill>
                <a:schemeClr val="bg1"/>
              </a:solidFill>
            </a:endParaRPr>
          </a:p>
          <a:p>
            <a:r>
              <a:rPr lang="en-IN" dirty="0">
                <a:solidFill>
                  <a:schemeClr val="bg1"/>
                </a:solidFill>
              </a:rPr>
              <a:t>E:\repo&gt;git config --global </a:t>
            </a:r>
            <a:r>
              <a:rPr lang="en-IN" dirty="0" err="1">
                <a:solidFill>
                  <a:schemeClr val="bg1"/>
                </a:solidFill>
              </a:rPr>
              <a:t>user.email</a:t>
            </a:r>
            <a:r>
              <a:rPr lang="en-IN" dirty="0">
                <a:solidFill>
                  <a:schemeClr val="bg1"/>
                </a:solidFill>
              </a:rPr>
              <a:t> "Munish.arora@gmail.com"</a:t>
            </a:r>
          </a:p>
          <a:p>
            <a:endParaRPr lang="en-IN" dirty="0">
              <a:solidFill>
                <a:schemeClr val="bg1"/>
              </a:solidFill>
            </a:endParaRPr>
          </a:p>
          <a:p>
            <a:r>
              <a:rPr lang="en-IN" dirty="0">
                <a:solidFill>
                  <a:schemeClr val="bg1"/>
                </a:solidFill>
              </a:rPr>
              <a:t>E:\repo&gt;git config --global user.name</a:t>
            </a:r>
          </a:p>
          <a:p>
            <a:r>
              <a:rPr lang="en-IN" dirty="0" err="1">
                <a:solidFill>
                  <a:schemeClr val="bg1"/>
                </a:solidFill>
              </a:rPr>
              <a:t>AroraMunish</a:t>
            </a:r>
            <a:endParaRPr lang="en-IN" dirty="0">
              <a:solidFill>
                <a:schemeClr val="bg1"/>
              </a:solidFill>
            </a:endParaRPr>
          </a:p>
          <a:p>
            <a:endParaRPr lang="en-IN" dirty="0">
              <a:solidFill>
                <a:schemeClr val="bg1"/>
              </a:solidFill>
            </a:endParaRPr>
          </a:p>
          <a:p>
            <a:r>
              <a:rPr lang="en-IN" dirty="0">
                <a:solidFill>
                  <a:schemeClr val="bg1"/>
                </a:solidFill>
              </a:rPr>
              <a:t>E:\repo&gt;git config --global </a:t>
            </a:r>
            <a:r>
              <a:rPr lang="en-IN" dirty="0" err="1">
                <a:solidFill>
                  <a:schemeClr val="bg1"/>
                </a:solidFill>
              </a:rPr>
              <a:t>user.email</a:t>
            </a:r>
            <a:endParaRPr lang="en-IN" dirty="0">
              <a:solidFill>
                <a:schemeClr val="bg1"/>
              </a:solidFill>
            </a:endParaRPr>
          </a:p>
          <a:p>
            <a:r>
              <a:rPr lang="en-IN" dirty="0">
                <a:solidFill>
                  <a:schemeClr val="bg1"/>
                </a:solidFill>
              </a:rPr>
              <a:t>Munish.arora@gmail.com</a:t>
            </a:r>
          </a:p>
        </p:txBody>
      </p:sp>
    </p:spTree>
    <p:extLst>
      <p:ext uri="{BB962C8B-B14F-4D97-AF65-F5344CB8AC3E}">
        <p14:creationId xmlns:p14="http://schemas.microsoft.com/office/powerpoint/2010/main" val="9080183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p:txBody>
          <a:bodyPr/>
          <a:lstStyle/>
          <a:p>
            <a:r>
              <a:rPr lang="en-IN" dirty="0"/>
              <a:t>git configuration</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527722"/>
            <a:ext cx="11533187" cy="615553"/>
          </a:xfrm>
        </p:spPr>
        <p:txBody>
          <a:bodyPr/>
          <a:lstStyle/>
          <a:p>
            <a:r>
              <a:rPr lang="en-IN" dirty="0"/>
              <a:t>We can further check all the settings by using</a:t>
            </a:r>
          </a:p>
          <a:p>
            <a:pPr marL="571500" lvl="1" indent="-342900">
              <a:buFont typeface="Wingdings" panose="05000000000000000000" pitchFamily="2" charset="2"/>
              <a:buChar char="ü"/>
            </a:pPr>
            <a:r>
              <a:rPr lang="en-IN" dirty="0">
                <a:highlight>
                  <a:srgbClr val="FFFFFF"/>
                </a:highlight>
              </a:rPr>
              <a:t>git config --list</a:t>
            </a:r>
          </a:p>
        </p:txBody>
      </p:sp>
      <p:pic>
        <p:nvPicPr>
          <p:cNvPr id="5" name="Picture 4">
            <a:extLst>
              <a:ext uri="{FF2B5EF4-FFF2-40B4-BE49-F238E27FC236}">
                <a16:creationId xmlns:a16="http://schemas.microsoft.com/office/drawing/2014/main" id="{B529BF5E-5C17-4D38-AD39-5C46FE8370C5}"/>
              </a:ext>
            </a:extLst>
          </p:cNvPr>
          <p:cNvPicPr>
            <a:picLocks noChangeAspect="1"/>
          </p:cNvPicPr>
          <p:nvPr/>
        </p:nvPicPr>
        <p:blipFill>
          <a:blip r:embed="rId2"/>
          <a:stretch>
            <a:fillRect/>
          </a:stretch>
        </p:blipFill>
        <p:spPr>
          <a:xfrm>
            <a:off x="3009198" y="1999938"/>
            <a:ext cx="6196447" cy="4663642"/>
          </a:xfrm>
          <a:prstGeom prst="rect">
            <a:avLst/>
          </a:prstGeom>
        </p:spPr>
      </p:pic>
    </p:spTree>
    <p:extLst>
      <p:ext uri="{BB962C8B-B14F-4D97-AF65-F5344CB8AC3E}">
        <p14:creationId xmlns:p14="http://schemas.microsoft.com/office/powerpoint/2010/main" val="36972260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a:xfrm>
            <a:off x="465138" y="632779"/>
            <a:ext cx="11533187" cy="566052"/>
          </a:xfrm>
        </p:spPr>
        <p:txBody>
          <a:bodyPr/>
          <a:lstStyle/>
          <a:p>
            <a:pPr>
              <a:lnSpc>
                <a:spcPct val="150000"/>
              </a:lnSpc>
            </a:pPr>
            <a:r>
              <a:rPr lang="en-US" dirty="0"/>
              <a:t>Adding and Pushing Files to Git Repository From Local Machine</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527722"/>
            <a:ext cx="11533187" cy="923330"/>
          </a:xfrm>
        </p:spPr>
        <p:txBody>
          <a:bodyPr/>
          <a:lstStyle/>
          <a:p>
            <a:r>
              <a:rPr lang="en-US" dirty="0"/>
              <a:t>You can store a variety of projects in GitHub repositories, including open source projects.</a:t>
            </a:r>
          </a:p>
          <a:p>
            <a:endParaRPr lang="en-US" dirty="0"/>
          </a:p>
          <a:p>
            <a:r>
              <a:rPr lang="en-US" dirty="0"/>
              <a:t>You can use repositories to collaborate with others and track your work.</a:t>
            </a:r>
            <a:endParaRPr lang="en-IN" dirty="0"/>
          </a:p>
        </p:txBody>
      </p:sp>
      <p:sp>
        <p:nvSpPr>
          <p:cNvPr id="6" name="TextBox 5">
            <a:extLst>
              <a:ext uri="{FF2B5EF4-FFF2-40B4-BE49-F238E27FC236}">
                <a16:creationId xmlns:a16="http://schemas.microsoft.com/office/drawing/2014/main" id="{3EB466B0-9868-489E-A584-D46B1358C9A8}"/>
              </a:ext>
            </a:extLst>
          </p:cNvPr>
          <p:cNvSpPr txBox="1"/>
          <p:nvPr/>
        </p:nvSpPr>
        <p:spPr>
          <a:xfrm>
            <a:off x="1194602" y="2522476"/>
            <a:ext cx="9814156" cy="4339650"/>
          </a:xfrm>
          <a:prstGeom prst="rect">
            <a:avLst/>
          </a:prstGeom>
          <a:solidFill>
            <a:schemeClr val="tx1">
              <a:lumMod val="95000"/>
              <a:lumOff val="5000"/>
            </a:schemeClr>
          </a:solidFill>
        </p:spPr>
        <p:txBody>
          <a:bodyPr wrap="square">
            <a:spAutoFit/>
          </a:bodyPr>
          <a:lstStyle/>
          <a:p>
            <a:r>
              <a:rPr lang="en-IN" sz="1200" dirty="0">
                <a:solidFill>
                  <a:schemeClr val="bg1"/>
                </a:solidFill>
              </a:rPr>
              <a:t>C:\Users\MIA-SQL&gt;e:</a:t>
            </a:r>
          </a:p>
          <a:p>
            <a:r>
              <a:rPr lang="en-IN" sz="1200" dirty="0">
                <a:solidFill>
                  <a:schemeClr val="bg1"/>
                </a:solidFill>
              </a:rPr>
              <a:t>E:\&gt;md repo</a:t>
            </a:r>
          </a:p>
          <a:p>
            <a:r>
              <a:rPr lang="en-IN" sz="1200" dirty="0">
                <a:solidFill>
                  <a:schemeClr val="bg1"/>
                </a:solidFill>
              </a:rPr>
              <a:t>E:\&gt;cd repo</a:t>
            </a:r>
          </a:p>
          <a:p>
            <a:r>
              <a:rPr lang="en-IN" sz="1200" dirty="0">
                <a:solidFill>
                  <a:schemeClr val="bg1"/>
                </a:solidFill>
              </a:rPr>
              <a:t>E:\repo&gt;md </a:t>
            </a:r>
            <a:r>
              <a:rPr lang="en-IN" sz="1200" dirty="0" err="1">
                <a:solidFill>
                  <a:schemeClr val="bg1"/>
                </a:solidFill>
              </a:rPr>
              <a:t>prjbuilding</a:t>
            </a:r>
            <a:endParaRPr lang="en-IN" sz="1200" dirty="0">
              <a:solidFill>
                <a:schemeClr val="bg1"/>
              </a:solidFill>
            </a:endParaRPr>
          </a:p>
          <a:p>
            <a:endParaRPr lang="en-IN" sz="1200" dirty="0">
              <a:solidFill>
                <a:schemeClr val="bg1"/>
              </a:solidFill>
            </a:endParaRPr>
          </a:p>
          <a:p>
            <a:r>
              <a:rPr lang="en-IN" sz="1200" dirty="0">
                <a:solidFill>
                  <a:schemeClr val="bg1"/>
                </a:solidFill>
              </a:rPr>
              <a:t>E:\repo&gt;cd </a:t>
            </a:r>
            <a:r>
              <a:rPr lang="en-IN" sz="1200" dirty="0" err="1">
                <a:solidFill>
                  <a:schemeClr val="bg1"/>
                </a:solidFill>
              </a:rPr>
              <a:t>prjbuilding</a:t>
            </a:r>
            <a:endParaRPr lang="en-IN" sz="1200" dirty="0">
              <a:solidFill>
                <a:schemeClr val="bg1"/>
              </a:solidFill>
            </a:endParaRPr>
          </a:p>
          <a:p>
            <a:endParaRPr lang="en-IN" sz="1200" dirty="0">
              <a:solidFill>
                <a:schemeClr val="bg1"/>
              </a:solidFill>
            </a:endParaRPr>
          </a:p>
          <a:p>
            <a:r>
              <a:rPr lang="en-IN" sz="1200" dirty="0">
                <a:solidFill>
                  <a:schemeClr val="bg1"/>
                </a:solidFill>
              </a:rPr>
              <a:t>E:\repo\prjbuilding&gt;git </a:t>
            </a:r>
            <a:r>
              <a:rPr lang="en-IN" sz="1200" dirty="0" err="1">
                <a:solidFill>
                  <a:schemeClr val="bg1"/>
                </a:solidFill>
              </a:rPr>
              <a:t>init</a:t>
            </a:r>
            <a:endParaRPr lang="en-IN" sz="1200" dirty="0">
              <a:solidFill>
                <a:schemeClr val="bg1"/>
              </a:solidFill>
            </a:endParaRPr>
          </a:p>
          <a:p>
            <a:r>
              <a:rPr lang="en-IN" sz="1200" dirty="0">
                <a:solidFill>
                  <a:schemeClr val="bg1"/>
                </a:solidFill>
              </a:rPr>
              <a:t>Initialized empty Git repository in E:/repo/prjbuilding/.git/</a:t>
            </a:r>
          </a:p>
          <a:p>
            <a:endParaRPr lang="en-IN" sz="1200" dirty="0">
              <a:solidFill>
                <a:schemeClr val="bg1"/>
              </a:solidFill>
            </a:endParaRPr>
          </a:p>
          <a:p>
            <a:r>
              <a:rPr lang="en-IN" sz="1200" dirty="0">
                <a:solidFill>
                  <a:schemeClr val="bg1"/>
                </a:solidFill>
              </a:rPr>
              <a:t>E:\repo\prjbuilding&gt;notepad file1.txt</a:t>
            </a:r>
          </a:p>
          <a:p>
            <a:endParaRPr lang="en-IN" sz="1200" dirty="0">
              <a:solidFill>
                <a:schemeClr val="bg1"/>
              </a:solidFill>
            </a:endParaRPr>
          </a:p>
          <a:p>
            <a:r>
              <a:rPr lang="en-IN" sz="1200" dirty="0">
                <a:solidFill>
                  <a:schemeClr val="bg1"/>
                </a:solidFill>
              </a:rPr>
              <a:t>E:\repo\prjbuilding&gt;dir</a:t>
            </a:r>
          </a:p>
          <a:p>
            <a:r>
              <a:rPr lang="en-IN" sz="1200" dirty="0">
                <a:solidFill>
                  <a:schemeClr val="bg1"/>
                </a:solidFill>
              </a:rPr>
              <a:t> Volume in drive E is Trainings</a:t>
            </a:r>
          </a:p>
          <a:p>
            <a:r>
              <a:rPr lang="en-IN" sz="1200" dirty="0">
                <a:solidFill>
                  <a:schemeClr val="bg1"/>
                </a:solidFill>
              </a:rPr>
              <a:t> Volume Serial Number is 746B-0F7B</a:t>
            </a:r>
          </a:p>
          <a:p>
            <a:endParaRPr lang="en-IN" sz="1200" dirty="0">
              <a:solidFill>
                <a:schemeClr val="bg1"/>
              </a:solidFill>
            </a:endParaRPr>
          </a:p>
          <a:p>
            <a:r>
              <a:rPr lang="en-IN" sz="1200" dirty="0">
                <a:solidFill>
                  <a:schemeClr val="bg1"/>
                </a:solidFill>
              </a:rPr>
              <a:t> Directory of E:\repo\prjbuilding</a:t>
            </a:r>
          </a:p>
          <a:p>
            <a:endParaRPr lang="en-IN" sz="1200" dirty="0">
              <a:solidFill>
                <a:schemeClr val="bg1"/>
              </a:solidFill>
            </a:endParaRPr>
          </a:p>
          <a:p>
            <a:r>
              <a:rPr lang="en-IN" sz="1200" dirty="0">
                <a:solidFill>
                  <a:schemeClr val="bg1"/>
                </a:solidFill>
              </a:rPr>
              <a:t>30-04-2022  17:45    &lt;DIR&gt;          .</a:t>
            </a:r>
          </a:p>
          <a:p>
            <a:r>
              <a:rPr lang="en-IN" sz="1200" dirty="0">
                <a:solidFill>
                  <a:schemeClr val="bg1"/>
                </a:solidFill>
              </a:rPr>
              <a:t>30-04-2022  17:45    &lt;DIR&gt;          ..</a:t>
            </a:r>
          </a:p>
          <a:p>
            <a:r>
              <a:rPr lang="en-IN" sz="1200" dirty="0">
                <a:solidFill>
                  <a:schemeClr val="bg1"/>
                </a:solidFill>
              </a:rPr>
              <a:t>30-04-2022  17:45                 5 file1.txt</a:t>
            </a:r>
          </a:p>
          <a:p>
            <a:r>
              <a:rPr lang="en-IN" sz="1200" dirty="0">
                <a:solidFill>
                  <a:schemeClr val="bg1"/>
                </a:solidFill>
              </a:rPr>
              <a:t>               1 File(s)              5 bytes</a:t>
            </a:r>
          </a:p>
          <a:p>
            <a:r>
              <a:rPr lang="en-IN" sz="1200" dirty="0">
                <a:solidFill>
                  <a:schemeClr val="bg1"/>
                </a:solidFill>
              </a:rPr>
              <a:t>               2 Dir(s)  83,782,635,520 bytes free</a:t>
            </a:r>
          </a:p>
        </p:txBody>
      </p:sp>
      <p:pic>
        <p:nvPicPr>
          <p:cNvPr id="8" name="Picture 7">
            <a:extLst>
              <a:ext uri="{FF2B5EF4-FFF2-40B4-BE49-F238E27FC236}">
                <a16:creationId xmlns:a16="http://schemas.microsoft.com/office/drawing/2014/main" id="{74E05863-EE7F-4A56-BC3A-10D698B3D953}"/>
              </a:ext>
            </a:extLst>
          </p:cNvPr>
          <p:cNvPicPr>
            <a:picLocks noChangeAspect="1"/>
          </p:cNvPicPr>
          <p:nvPr/>
        </p:nvPicPr>
        <p:blipFill>
          <a:blip r:embed="rId2"/>
          <a:stretch>
            <a:fillRect/>
          </a:stretch>
        </p:blipFill>
        <p:spPr>
          <a:xfrm>
            <a:off x="9160759" y="2924623"/>
            <a:ext cx="2241665" cy="1289116"/>
          </a:xfrm>
          <a:prstGeom prst="rect">
            <a:avLst/>
          </a:prstGeom>
        </p:spPr>
      </p:pic>
      <p:sp>
        <p:nvSpPr>
          <p:cNvPr id="9" name="Arrow: Right 8">
            <a:extLst>
              <a:ext uri="{FF2B5EF4-FFF2-40B4-BE49-F238E27FC236}">
                <a16:creationId xmlns:a16="http://schemas.microsoft.com/office/drawing/2014/main" id="{32087724-0E1B-4FEB-A568-56D0361D65BD}"/>
              </a:ext>
            </a:extLst>
          </p:cNvPr>
          <p:cNvSpPr/>
          <p:nvPr/>
        </p:nvSpPr>
        <p:spPr bwMode="auto">
          <a:xfrm rot="20721790">
            <a:off x="4983562" y="3783909"/>
            <a:ext cx="3979094" cy="319980"/>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83952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a:xfrm>
            <a:off x="465138" y="632779"/>
            <a:ext cx="11533187" cy="566052"/>
          </a:xfrm>
        </p:spPr>
        <p:txBody>
          <a:bodyPr/>
          <a:lstStyle/>
          <a:p>
            <a:pPr>
              <a:lnSpc>
                <a:spcPct val="150000"/>
              </a:lnSpc>
            </a:pPr>
            <a:r>
              <a:rPr lang="en-US" dirty="0"/>
              <a:t>Adding and Pushing Files to Git Repository From Local Machine</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277351"/>
            <a:ext cx="11533187" cy="1231106"/>
          </a:xfrm>
        </p:spPr>
        <p:txBody>
          <a:bodyPr/>
          <a:lstStyle/>
          <a:p>
            <a:r>
              <a:rPr lang="en-US" dirty="0"/>
              <a:t>Steps:</a:t>
            </a:r>
          </a:p>
          <a:p>
            <a:pPr marL="685800" lvl="1" indent="-457200">
              <a:buFont typeface="+mj-lt"/>
              <a:buAutoNum type="arabicPeriod"/>
            </a:pPr>
            <a:r>
              <a:rPr lang="en-US" dirty="0"/>
              <a:t>Create repo</a:t>
            </a:r>
          </a:p>
          <a:p>
            <a:pPr marL="685800" lvl="1" indent="-457200">
              <a:buFont typeface="+mj-lt"/>
              <a:buAutoNum type="arabicPeriod"/>
            </a:pPr>
            <a:r>
              <a:rPr lang="en-US" dirty="0"/>
              <a:t>Add Files</a:t>
            </a:r>
          </a:p>
          <a:p>
            <a:pPr marL="685800" lvl="1" indent="-457200">
              <a:buFont typeface="+mj-lt"/>
              <a:buAutoNum type="arabicPeriod"/>
            </a:pPr>
            <a:r>
              <a:rPr lang="en-US" dirty="0"/>
              <a:t>Push to repo</a:t>
            </a:r>
            <a:endParaRPr lang="en-IN" dirty="0"/>
          </a:p>
        </p:txBody>
      </p:sp>
      <p:sp>
        <p:nvSpPr>
          <p:cNvPr id="6" name="TextBox 5">
            <a:extLst>
              <a:ext uri="{FF2B5EF4-FFF2-40B4-BE49-F238E27FC236}">
                <a16:creationId xmlns:a16="http://schemas.microsoft.com/office/drawing/2014/main" id="{3EB466B0-9868-489E-A584-D46B1358C9A8}"/>
              </a:ext>
            </a:extLst>
          </p:cNvPr>
          <p:cNvSpPr txBox="1"/>
          <p:nvPr/>
        </p:nvSpPr>
        <p:spPr>
          <a:xfrm>
            <a:off x="1194602" y="2522476"/>
            <a:ext cx="9814156" cy="4524315"/>
          </a:xfrm>
          <a:prstGeom prst="rect">
            <a:avLst/>
          </a:prstGeom>
          <a:solidFill>
            <a:schemeClr val="tx1">
              <a:lumMod val="95000"/>
              <a:lumOff val="5000"/>
            </a:schemeClr>
          </a:solidFill>
        </p:spPr>
        <p:txBody>
          <a:bodyPr wrap="square">
            <a:spAutoFit/>
          </a:bodyPr>
          <a:lstStyle/>
          <a:p>
            <a:r>
              <a:rPr lang="en-IN" sz="1200" dirty="0">
                <a:solidFill>
                  <a:schemeClr val="bg1"/>
                </a:solidFill>
              </a:rPr>
              <a:t>E:\repo\prjbuilding&gt;notepad ReadMe.md</a:t>
            </a:r>
          </a:p>
          <a:p>
            <a:endParaRPr lang="en-IN" sz="1200" dirty="0">
              <a:solidFill>
                <a:schemeClr val="bg1"/>
              </a:solidFill>
            </a:endParaRPr>
          </a:p>
          <a:p>
            <a:r>
              <a:rPr lang="en-IN" sz="1200" dirty="0">
                <a:solidFill>
                  <a:schemeClr val="bg1"/>
                </a:solidFill>
              </a:rPr>
              <a:t>E:\repo\prjbuilding&gt;git add .</a:t>
            </a:r>
          </a:p>
          <a:p>
            <a:endParaRPr lang="en-IN" sz="1200" dirty="0">
              <a:solidFill>
                <a:schemeClr val="bg1"/>
              </a:solidFill>
            </a:endParaRPr>
          </a:p>
          <a:p>
            <a:r>
              <a:rPr lang="en-IN" sz="1200" dirty="0">
                <a:solidFill>
                  <a:schemeClr val="bg1"/>
                </a:solidFill>
              </a:rPr>
              <a:t>E:\repo\prjbuilding&gt;git commit -m "first commit"</a:t>
            </a:r>
          </a:p>
          <a:p>
            <a:r>
              <a:rPr lang="en-IN" sz="1200" dirty="0">
                <a:solidFill>
                  <a:schemeClr val="bg1"/>
                </a:solidFill>
              </a:rPr>
              <a:t>[master (root-commit) 1a2beab] first commit</a:t>
            </a:r>
          </a:p>
          <a:p>
            <a:r>
              <a:rPr lang="en-IN" sz="1200" dirty="0">
                <a:solidFill>
                  <a:schemeClr val="bg1"/>
                </a:solidFill>
              </a:rPr>
              <a:t> 2 files changed, 2 insertions(+)</a:t>
            </a:r>
          </a:p>
          <a:p>
            <a:r>
              <a:rPr lang="en-IN" sz="1200" dirty="0">
                <a:solidFill>
                  <a:schemeClr val="bg1"/>
                </a:solidFill>
              </a:rPr>
              <a:t> create mode 100644 ReadMe.md</a:t>
            </a:r>
          </a:p>
          <a:p>
            <a:r>
              <a:rPr lang="en-IN" sz="1200" dirty="0">
                <a:solidFill>
                  <a:schemeClr val="bg1"/>
                </a:solidFill>
              </a:rPr>
              <a:t> create mode 100644 file1.txt</a:t>
            </a:r>
          </a:p>
          <a:p>
            <a:endParaRPr lang="en-IN" sz="1200" dirty="0">
              <a:solidFill>
                <a:schemeClr val="bg1"/>
              </a:solidFill>
            </a:endParaRPr>
          </a:p>
          <a:p>
            <a:r>
              <a:rPr lang="en-IN" sz="1200" dirty="0">
                <a:solidFill>
                  <a:schemeClr val="bg1"/>
                </a:solidFill>
              </a:rPr>
              <a:t>E:\repo\prjbuilding&gt;git remote add origin https://github.com/AroraMunish/prjbuilding.git</a:t>
            </a:r>
          </a:p>
          <a:p>
            <a:endParaRPr lang="en-IN" sz="1200" dirty="0">
              <a:solidFill>
                <a:schemeClr val="bg1"/>
              </a:solidFill>
            </a:endParaRPr>
          </a:p>
          <a:p>
            <a:r>
              <a:rPr lang="en-IN" sz="1200" dirty="0">
                <a:solidFill>
                  <a:schemeClr val="bg1"/>
                </a:solidFill>
              </a:rPr>
              <a:t>git branch -M main</a:t>
            </a:r>
          </a:p>
          <a:p>
            <a:r>
              <a:rPr lang="en-IN" sz="1200" dirty="0">
                <a:solidFill>
                  <a:schemeClr val="bg1"/>
                </a:solidFill>
              </a:rPr>
              <a:t>E:\repo\prjbuilding&gt;git push -u origin main</a:t>
            </a:r>
          </a:p>
          <a:p>
            <a:r>
              <a:rPr lang="en-IN" sz="1200" dirty="0">
                <a:solidFill>
                  <a:schemeClr val="bg1"/>
                </a:solidFill>
              </a:rPr>
              <a:t>info: please complete authentication in your browser...</a:t>
            </a:r>
          </a:p>
          <a:p>
            <a:r>
              <a:rPr lang="en-IN" sz="1200" dirty="0">
                <a:solidFill>
                  <a:schemeClr val="bg1"/>
                </a:solidFill>
              </a:rPr>
              <a:t>Enumerating objects: 4, done.</a:t>
            </a:r>
          </a:p>
          <a:p>
            <a:r>
              <a:rPr lang="en-IN" sz="1200" dirty="0">
                <a:solidFill>
                  <a:schemeClr val="bg1"/>
                </a:solidFill>
              </a:rPr>
              <a:t>Counting objects: 100% (4/4), done.</a:t>
            </a:r>
          </a:p>
          <a:p>
            <a:r>
              <a:rPr lang="en-IN" sz="1200" dirty="0">
                <a:solidFill>
                  <a:schemeClr val="bg1"/>
                </a:solidFill>
              </a:rPr>
              <a:t>Delta compression using up to 8 threads</a:t>
            </a:r>
          </a:p>
          <a:p>
            <a:r>
              <a:rPr lang="en-IN" sz="1200" dirty="0">
                <a:solidFill>
                  <a:schemeClr val="bg1"/>
                </a:solidFill>
              </a:rPr>
              <a:t>Compressing objects: 100% (2/2), done.</a:t>
            </a:r>
          </a:p>
          <a:p>
            <a:r>
              <a:rPr lang="en-IN" sz="1200" dirty="0">
                <a:solidFill>
                  <a:schemeClr val="bg1"/>
                </a:solidFill>
              </a:rPr>
              <a:t>Writing objects: 100% (4/4), 283 bytes | 283.00 KiB/s, done.</a:t>
            </a:r>
          </a:p>
          <a:p>
            <a:r>
              <a:rPr lang="en-IN" sz="1200" dirty="0">
                <a:solidFill>
                  <a:schemeClr val="bg1"/>
                </a:solidFill>
              </a:rPr>
              <a:t>Total 4 (delta 0), reused 0 (delta 0), pack-reused 0</a:t>
            </a:r>
          </a:p>
          <a:p>
            <a:r>
              <a:rPr lang="en-IN" sz="1200" dirty="0">
                <a:solidFill>
                  <a:schemeClr val="bg1"/>
                </a:solidFill>
              </a:rPr>
              <a:t>To https://github.com/AroraMunish/prjbuilding.git</a:t>
            </a:r>
          </a:p>
          <a:p>
            <a:r>
              <a:rPr lang="en-IN" sz="1200" dirty="0">
                <a:solidFill>
                  <a:schemeClr val="bg1"/>
                </a:solidFill>
              </a:rPr>
              <a:t> * [new branch] main -&gt; main</a:t>
            </a:r>
          </a:p>
          <a:p>
            <a:r>
              <a:rPr lang="en-IN" sz="1200" dirty="0">
                <a:solidFill>
                  <a:schemeClr val="bg1"/>
                </a:solidFill>
              </a:rPr>
              <a:t>branch 'master' set up to track 'origin/main'.</a:t>
            </a:r>
          </a:p>
        </p:txBody>
      </p:sp>
      <p:sp>
        <p:nvSpPr>
          <p:cNvPr id="9" name="Arrow: Right 8">
            <a:extLst>
              <a:ext uri="{FF2B5EF4-FFF2-40B4-BE49-F238E27FC236}">
                <a16:creationId xmlns:a16="http://schemas.microsoft.com/office/drawing/2014/main" id="{32087724-0E1B-4FEB-A568-56D0361D65BD}"/>
              </a:ext>
            </a:extLst>
          </p:cNvPr>
          <p:cNvSpPr/>
          <p:nvPr/>
        </p:nvSpPr>
        <p:spPr bwMode="auto">
          <a:xfrm>
            <a:off x="4478489" y="2544797"/>
            <a:ext cx="3979094" cy="319980"/>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B57D011-07C9-41A4-A463-4E47D4590EB7}"/>
              </a:ext>
            </a:extLst>
          </p:cNvPr>
          <p:cNvPicPr>
            <a:picLocks noChangeAspect="1"/>
          </p:cNvPicPr>
          <p:nvPr/>
        </p:nvPicPr>
        <p:blipFill>
          <a:blip r:embed="rId2"/>
          <a:stretch>
            <a:fillRect/>
          </a:stretch>
        </p:blipFill>
        <p:spPr>
          <a:xfrm>
            <a:off x="8893271" y="2544797"/>
            <a:ext cx="2260716" cy="774740"/>
          </a:xfrm>
          <a:prstGeom prst="rect">
            <a:avLst/>
          </a:prstGeom>
        </p:spPr>
      </p:pic>
      <p:sp>
        <p:nvSpPr>
          <p:cNvPr id="12" name="Arrow: Right 11">
            <a:extLst>
              <a:ext uri="{FF2B5EF4-FFF2-40B4-BE49-F238E27FC236}">
                <a16:creationId xmlns:a16="http://schemas.microsoft.com/office/drawing/2014/main" id="{849A70E7-5BAD-4476-B8CF-F140568A0BEF}"/>
              </a:ext>
            </a:extLst>
          </p:cNvPr>
          <p:cNvSpPr/>
          <p:nvPr/>
        </p:nvSpPr>
        <p:spPr bwMode="auto">
          <a:xfrm>
            <a:off x="7461175" y="4363269"/>
            <a:ext cx="1280054" cy="319980"/>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A7592493-70F6-40C1-B67A-B03CC9747DE0}"/>
              </a:ext>
            </a:extLst>
          </p:cNvPr>
          <p:cNvPicPr>
            <a:picLocks noChangeAspect="1"/>
          </p:cNvPicPr>
          <p:nvPr/>
        </p:nvPicPr>
        <p:blipFill>
          <a:blip r:embed="rId3"/>
          <a:stretch>
            <a:fillRect/>
          </a:stretch>
        </p:blipFill>
        <p:spPr>
          <a:xfrm>
            <a:off x="9049430" y="3674988"/>
            <a:ext cx="2501900" cy="2312035"/>
          </a:xfrm>
          <a:prstGeom prst="rect">
            <a:avLst/>
          </a:prstGeom>
        </p:spPr>
      </p:pic>
    </p:spTree>
    <p:extLst>
      <p:ext uri="{BB962C8B-B14F-4D97-AF65-F5344CB8AC3E}">
        <p14:creationId xmlns:p14="http://schemas.microsoft.com/office/powerpoint/2010/main" val="337836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a:xfrm>
            <a:off x="465138" y="632779"/>
            <a:ext cx="11533187" cy="566052"/>
          </a:xfrm>
        </p:spPr>
        <p:txBody>
          <a:bodyPr/>
          <a:lstStyle/>
          <a:p>
            <a:pPr>
              <a:lnSpc>
                <a:spcPct val="150000"/>
              </a:lnSpc>
            </a:pPr>
            <a:r>
              <a:rPr lang="en-US" dirty="0"/>
              <a:t>Adding and Pushing Files to Git Repository From Local Machine</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277351"/>
            <a:ext cx="11533187" cy="307777"/>
          </a:xfrm>
        </p:spPr>
        <p:txBody>
          <a:bodyPr/>
          <a:lstStyle/>
          <a:p>
            <a:r>
              <a:rPr lang="en-US" dirty="0"/>
              <a:t>The files can then be seen in repo</a:t>
            </a:r>
            <a:endParaRPr lang="en-IN" dirty="0"/>
          </a:p>
        </p:txBody>
      </p:sp>
      <p:pic>
        <p:nvPicPr>
          <p:cNvPr id="10" name="Picture 9">
            <a:extLst>
              <a:ext uri="{FF2B5EF4-FFF2-40B4-BE49-F238E27FC236}">
                <a16:creationId xmlns:a16="http://schemas.microsoft.com/office/drawing/2014/main" id="{8243B5CF-83A3-4BE8-B8A1-D04F9934F3CC}"/>
              </a:ext>
            </a:extLst>
          </p:cNvPr>
          <p:cNvPicPr>
            <a:picLocks noChangeAspect="1"/>
          </p:cNvPicPr>
          <p:nvPr/>
        </p:nvPicPr>
        <p:blipFill>
          <a:blip r:embed="rId2"/>
          <a:stretch>
            <a:fillRect/>
          </a:stretch>
        </p:blipFill>
        <p:spPr>
          <a:xfrm>
            <a:off x="2101621" y="1894069"/>
            <a:ext cx="7532235" cy="4615860"/>
          </a:xfrm>
          <a:prstGeom prst="rect">
            <a:avLst/>
          </a:prstGeom>
        </p:spPr>
      </p:pic>
    </p:spTree>
    <p:extLst>
      <p:ext uri="{BB962C8B-B14F-4D97-AF65-F5344CB8AC3E}">
        <p14:creationId xmlns:p14="http://schemas.microsoft.com/office/powerpoint/2010/main" val="25167107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72BB-5A6B-4F6A-A951-A2B5E8B5B83C}"/>
              </a:ext>
            </a:extLst>
          </p:cNvPr>
          <p:cNvSpPr>
            <a:spLocks noGrp="1"/>
          </p:cNvSpPr>
          <p:nvPr>
            <p:ph type="title"/>
          </p:nvPr>
        </p:nvSpPr>
        <p:spPr/>
        <p:txBody>
          <a:bodyPr/>
          <a:lstStyle/>
          <a:p>
            <a:r>
              <a:rPr lang="en-IN" dirty="0"/>
              <a:t>Lab 1</a:t>
            </a:r>
          </a:p>
        </p:txBody>
      </p:sp>
      <p:sp>
        <p:nvSpPr>
          <p:cNvPr id="4" name="Text Placeholder 15">
            <a:extLst>
              <a:ext uri="{FF2B5EF4-FFF2-40B4-BE49-F238E27FC236}">
                <a16:creationId xmlns:a16="http://schemas.microsoft.com/office/drawing/2014/main" id="{C0448ECC-71AF-4B65-B4B6-D216F2D19651}"/>
              </a:ext>
            </a:extLst>
          </p:cNvPr>
          <p:cNvSpPr txBox="1">
            <a:spLocks/>
          </p:cNvSpPr>
          <p:nvPr/>
        </p:nvSpPr>
        <p:spPr>
          <a:xfrm>
            <a:off x="432089" y="1994072"/>
            <a:ext cx="3650357" cy="2006600"/>
          </a:xfrm>
          <a:prstGeom prst="rect">
            <a:avLst/>
          </a:prstGeom>
          <a:ln>
            <a:solidFill>
              <a:schemeClr val="accent1"/>
            </a:solidFill>
          </a:ln>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 01: Creating And Using Git</a:t>
            </a:r>
          </a:p>
        </p:txBody>
      </p:sp>
      <p:sp>
        <p:nvSpPr>
          <p:cNvPr id="6" name="TextBox 5">
            <a:extLst>
              <a:ext uri="{FF2B5EF4-FFF2-40B4-BE49-F238E27FC236}">
                <a16:creationId xmlns:a16="http://schemas.microsoft.com/office/drawing/2014/main" id="{A4DD6030-F5A3-4AAF-B6B1-F7A0483159FB}"/>
              </a:ext>
            </a:extLst>
          </p:cNvPr>
          <p:cNvSpPr txBox="1"/>
          <p:nvPr/>
        </p:nvSpPr>
        <p:spPr>
          <a:xfrm>
            <a:off x="4645479" y="1994072"/>
            <a:ext cx="6852556" cy="3560975"/>
          </a:xfrm>
          <a:prstGeom prst="rect">
            <a:avLst/>
          </a:prstGeom>
          <a:noFill/>
        </p:spPr>
        <p:txBody>
          <a:bodyPr wrap="square">
            <a:spAutoFit/>
          </a:bodyPr>
          <a:lstStyle/>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1	Git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1.1	Installation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2	Using </a:t>
            </a:r>
            <a:r>
              <a:rPr lang="en-IN" dirty="0" err="1">
                <a:effectLst/>
                <a:latin typeface="Calibri" panose="020F0502020204030204" pitchFamily="34" charset="0"/>
                <a:ea typeface="Calibri" panose="020F0502020204030204" pitchFamily="34" charset="0"/>
                <a:cs typeface="Times New Roman" panose="02020603050405020304" pitchFamily="18" charset="0"/>
              </a:rPr>
              <a:t>github</a:t>
            </a:r>
            <a:r>
              <a:rPr lang="en-IN"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2.1	Creating Account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2.2	Creating Repository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2.3	Add the files To Repository</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2.3.1	Configuring Username and password</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2.3.2	Creating Local Repo, Adding Files and Pushing files to </a:t>
            </a:r>
            <a:r>
              <a:rPr lang="en-IN" dirty="0" err="1">
                <a:effectLst/>
                <a:latin typeface="Calibri" panose="020F0502020204030204" pitchFamily="34" charset="0"/>
                <a:ea typeface="Calibri" panose="020F0502020204030204" pitchFamily="34" charset="0"/>
                <a:cs typeface="Times New Roman" panose="02020603050405020304" pitchFamily="18" charset="0"/>
              </a:rPr>
              <a:t>github</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effectLst/>
                <a:latin typeface="Calibri" panose="020F0502020204030204" pitchFamily="34" charset="0"/>
                <a:ea typeface="Calibri" panose="020F0502020204030204" pitchFamily="34" charset="0"/>
                <a:cs typeface="Times New Roman" panose="02020603050405020304" pitchFamily="18" charset="0"/>
              </a:rPr>
              <a:t>2.3.3	Verify Files in Repo	</a:t>
            </a:r>
            <a:endParaRPr lang="en-IN" dirty="0"/>
          </a:p>
        </p:txBody>
      </p:sp>
      <p:graphicFrame>
        <p:nvGraphicFramePr>
          <p:cNvPr id="3" name="Object 2">
            <a:extLst>
              <a:ext uri="{FF2B5EF4-FFF2-40B4-BE49-F238E27FC236}">
                <a16:creationId xmlns:a16="http://schemas.microsoft.com/office/drawing/2014/main" id="{9567CC80-80FD-03A4-F805-ACF85DE6FD6C}"/>
              </a:ext>
            </a:extLst>
          </p:cNvPr>
          <p:cNvGraphicFramePr>
            <a:graphicFrameLocks noChangeAspect="1"/>
          </p:cNvGraphicFramePr>
          <p:nvPr>
            <p:extLst>
              <p:ext uri="{D42A27DB-BD31-4B8C-83A1-F6EECF244321}">
                <p14:modId xmlns:p14="http://schemas.microsoft.com/office/powerpoint/2010/main" val="396749653"/>
              </p:ext>
            </p:extLst>
          </p:nvPr>
        </p:nvGraphicFramePr>
        <p:xfrm>
          <a:off x="10459092" y="5353849"/>
          <a:ext cx="1041315" cy="918382"/>
        </p:xfrm>
        <a:graphic>
          <a:graphicData uri="http://schemas.openxmlformats.org/presentationml/2006/ole">
            <mc:AlternateContent xmlns:mc="http://schemas.openxmlformats.org/markup-compatibility/2006">
              <mc:Choice xmlns:v="urn:schemas-microsoft-com:vml" Requires="v">
                <p:oleObj spid="_x0000_s2052" name="Document" showAsIcon="1" r:id="rId3" imgW="914597" imgH="806311" progId="Word.Document.12">
                  <p:embed/>
                </p:oleObj>
              </mc:Choice>
              <mc:Fallback>
                <p:oleObj name="Document" showAsIcon="1" r:id="rId3" imgW="914597" imgH="806311" progId="Word.Document.12">
                  <p:embed/>
                  <p:pic>
                    <p:nvPicPr>
                      <p:cNvPr id="0" name=""/>
                      <p:cNvPicPr/>
                      <p:nvPr/>
                    </p:nvPicPr>
                    <p:blipFill>
                      <a:blip r:embed="rId4"/>
                      <a:stretch>
                        <a:fillRect/>
                      </a:stretch>
                    </p:blipFill>
                    <p:spPr>
                      <a:xfrm>
                        <a:off x="10459092" y="5353849"/>
                        <a:ext cx="1041315" cy="918382"/>
                      </a:xfrm>
                      <a:prstGeom prst="rect">
                        <a:avLst/>
                      </a:prstGeom>
                    </p:spPr>
                  </p:pic>
                </p:oleObj>
              </mc:Fallback>
            </mc:AlternateContent>
          </a:graphicData>
        </a:graphic>
      </p:graphicFrame>
    </p:spTree>
    <p:extLst>
      <p:ext uri="{BB962C8B-B14F-4D97-AF65-F5344CB8AC3E}">
        <p14:creationId xmlns:p14="http://schemas.microsoft.com/office/powerpoint/2010/main" val="10263549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72BB-5A6B-4F6A-A951-A2B5E8B5B83C}"/>
              </a:ext>
            </a:extLst>
          </p:cNvPr>
          <p:cNvSpPr>
            <a:spLocks noGrp="1"/>
          </p:cNvSpPr>
          <p:nvPr>
            <p:ph type="title"/>
          </p:nvPr>
        </p:nvSpPr>
        <p:spPr/>
        <p:txBody>
          <a:bodyPr/>
          <a:lstStyle/>
          <a:p>
            <a:r>
              <a:rPr lang="en-IN" dirty="0"/>
              <a:t>Lab </a:t>
            </a:r>
          </a:p>
        </p:txBody>
      </p:sp>
      <p:sp>
        <p:nvSpPr>
          <p:cNvPr id="4" name="Text Placeholder 15">
            <a:extLst>
              <a:ext uri="{FF2B5EF4-FFF2-40B4-BE49-F238E27FC236}">
                <a16:creationId xmlns:a16="http://schemas.microsoft.com/office/drawing/2014/main" id="{C0448ECC-71AF-4B65-B4B6-D216F2D19651}"/>
              </a:ext>
            </a:extLst>
          </p:cNvPr>
          <p:cNvSpPr txBox="1">
            <a:spLocks/>
          </p:cNvSpPr>
          <p:nvPr/>
        </p:nvSpPr>
        <p:spPr>
          <a:xfrm>
            <a:off x="432089" y="1994072"/>
            <a:ext cx="3650357" cy="2006600"/>
          </a:xfrm>
          <a:prstGeom prst="rect">
            <a:avLst/>
          </a:prstGeom>
          <a:ln>
            <a:solidFill>
              <a:schemeClr val="accent1"/>
            </a:solidFill>
          </a:ln>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 02: Git Repository-Branching And Merging</a:t>
            </a:r>
          </a:p>
        </p:txBody>
      </p:sp>
      <p:sp>
        <p:nvSpPr>
          <p:cNvPr id="6" name="TextBox 5">
            <a:extLst>
              <a:ext uri="{FF2B5EF4-FFF2-40B4-BE49-F238E27FC236}">
                <a16:creationId xmlns:a16="http://schemas.microsoft.com/office/drawing/2014/main" id="{A4DD6030-F5A3-4AAF-B6B1-F7A0483159FB}"/>
              </a:ext>
            </a:extLst>
          </p:cNvPr>
          <p:cNvSpPr txBox="1"/>
          <p:nvPr/>
        </p:nvSpPr>
        <p:spPr>
          <a:xfrm>
            <a:off x="4645479" y="1994072"/>
            <a:ext cx="6852556" cy="2127762"/>
          </a:xfrm>
          <a:prstGeom prst="rect">
            <a:avLst/>
          </a:prstGeom>
          <a:noFill/>
        </p:spPr>
        <p:txBody>
          <a:bodyPr wrap="square">
            <a:spAutoFit/>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1	Branching</a:t>
            </a:r>
          </a:p>
          <a:p>
            <a:pPr lvl="1">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1.1	Creating Repository</a:t>
            </a:r>
          </a:p>
          <a:p>
            <a:pPr lvl="1">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1.2	Creating Branch</a:t>
            </a:r>
          </a:p>
          <a:p>
            <a:pPr lvl="1">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1.3	Viewing Differences</a:t>
            </a:r>
          </a:p>
          <a:p>
            <a:pPr lvl="1"/>
            <a:r>
              <a:rPr lang="en-IN" sz="2000" dirty="0">
                <a:effectLst/>
                <a:latin typeface="Calibri" panose="020F0502020204030204" pitchFamily="34" charset="0"/>
                <a:ea typeface="Calibri" panose="020F0502020204030204" pitchFamily="34" charset="0"/>
                <a:cs typeface="Times New Roman" panose="02020603050405020304" pitchFamily="18" charset="0"/>
              </a:rPr>
              <a:t>1.4	Merging to main branch</a:t>
            </a:r>
            <a:endParaRPr lang="en-IN" sz="2000" dirty="0"/>
          </a:p>
        </p:txBody>
      </p:sp>
      <p:graphicFrame>
        <p:nvGraphicFramePr>
          <p:cNvPr id="3" name="Object 2">
            <a:extLst>
              <a:ext uri="{FF2B5EF4-FFF2-40B4-BE49-F238E27FC236}">
                <a16:creationId xmlns:a16="http://schemas.microsoft.com/office/drawing/2014/main" id="{0CE39C0D-E147-9F8C-C375-9D297C9A51F2}"/>
              </a:ext>
            </a:extLst>
          </p:cNvPr>
          <p:cNvGraphicFramePr>
            <a:graphicFrameLocks noChangeAspect="1"/>
          </p:cNvGraphicFramePr>
          <p:nvPr>
            <p:extLst>
              <p:ext uri="{D42A27DB-BD31-4B8C-83A1-F6EECF244321}">
                <p14:modId xmlns:p14="http://schemas.microsoft.com/office/powerpoint/2010/main" val="3084906744"/>
              </p:ext>
            </p:extLst>
          </p:nvPr>
        </p:nvGraphicFramePr>
        <p:xfrm>
          <a:off x="10082444" y="5071965"/>
          <a:ext cx="1267735" cy="1118072"/>
        </p:xfrm>
        <a:graphic>
          <a:graphicData uri="http://schemas.openxmlformats.org/presentationml/2006/ole">
            <mc:AlternateContent xmlns:mc="http://schemas.openxmlformats.org/markup-compatibility/2006">
              <mc:Choice xmlns:v="urn:schemas-microsoft-com:vml" Requires="v">
                <p:oleObj spid="_x0000_s3076" name="Document" showAsIcon="1" r:id="rId3" imgW="914597" imgH="806311" progId="Word.Document.12">
                  <p:embed/>
                </p:oleObj>
              </mc:Choice>
              <mc:Fallback>
                <p:oleObj name="Document" showAsIcon="1" r:id="rId3" imgW="914597" imgH="806311" progId="Word.Document.12">
                  <p:embed/>
                  <p:pic>
                    <p:nvPicPr>
                      <p:cNvPr id="0" name=""/>
                      <p:cNvPicPr/>
                      <p:nvPr/>
                    </p:nvPicPr>
                    <p:blipFill>
                      <a:blip r:embed="rId4"/>
                      <a:stretch>
                        <a:fillRect/>
                      </a:stretch>
                    </p:blipFill>
                    <p:spPr>
                      <a:xfrm>
                        <a:off x="10082444" y="5071965"/>
                        <a:ext cx="1267735" cy="1118072"/>
                      </a:xfrm>
                      <a:prstGeom prst="rect">
                        <a:avLst/>
                      </a:prstGeom>
                    </p:spPr>
                  </p:pic>
                </p:oleObj>
              </mc:Fallback>
            </mc:AlternateContent>
          </a:graphicData>
        </a:graphic>
      </p:graphicFrame>
    </p:spTree>
    <p:extLst>
      <p:ext uri="{BB962C8B-B14F-4D97-AF65-F5344CB8AC3E}">
        <p14:creationId xmlns:p14="http://schemas.microsoft.com/office/powerpoint/2010/main" val="1466531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3328219"/>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50000"/>
              </a:lnSpc>
              <a:buFont typeface="Wingdings" panose="05000000000000000000" pitchFamily="2" charset="2"/>
              <a:buChar char="§"/>
            </a:pPr>
            <a:r>
              <a:rPr lang="en-US" dirty="0"/>
              <a:t>What is Git</a:t>
            </a:r>
          </a:p>
          <a:p>
            <a:pPr>
              <a:lnSpc>
                <a:spcPct val="150000"/>
              </a:lnSpc>
              <a:buFont typeface="Wingdings" panose="05000000000000000000" pitchFamily="2" charset="2"/>
              <a:buChar char="§"/>
            </a:pPr>
            <a:r>
              <a:rPr lang="en-US" dirty="0"/>
              <a:t>Installing Git</a:t>
            </a:r>
          </a:p>
          <a:p>
            <a:pPr>
              <a:lnSpc>
                <a:spcPct val="150000"/>
              </a:lnSpc>
              <a:buFont typeface="Wingdings" panose="05000000000000000000" pitchFamily="2" charset="2"/>
              <a:buChar char="§"/>
            </a:pPr>
            <a:r>
              <a:rPr lang="en-US" dirty="0"/>
              <a:t>Creating Git Repository</a:t>
            </a:r>
          </a:p>
          <a:p>
            <a:pPr>
              <a:lnSpc>
                <a:spcPct val="150000"/>
              </a:lnSpc>
              <a:buFont typeface="Wingdings" panose="05000000000000000000" pitchFamily="2" charset="2"/>
              <a:buChar char="§"/>
            </a:pPr>
            <a:r>
              <a:rPr lang="en-US" dirty="0"/>
              <a:t>Modifying Git Repository</a:t>
            </a:r>
          </a:p>
          <a:p>
            <a:pPr>
              <a:lnSpc>
                <a:spcPct val="150000"/>
              </a:lnSpc>
              <a:buFont typeface="Wingdings" panose="05000000000000000000" pitchFamily="2" charset="2"/>
              <a:buChar char="§"/>
            </a:pPr>
            <a:r>
              <a:rPr lang="en-US" dirty="0"/>
              <a:t>Adding Files</a:t>
            </a:r>
          </a:p>
          <a:p>
            <a:pPr>
              <a:lnSpc>
                <a:spcPct val="150000"/>
              </a:lnSpc>
              <a:buFont typeface="Wingdings" panose="05000000000000000000" pitchFamily="2" charset="2"/>
              <a:buChar char="§"/>
            </a:pPr>
            <a:r>
              <a:rPr lang="en-US"/>
              <a:t>Branching And Merging</a:t>
            </a:r>
            <a:endParaRPr lang="en-US" dirty="0"/>
          </a:p>
        </p:txBody>
      </p:sp>
    </p:spTree>
    <p:extLst>
      <p:ext uri="{BB962C8B-B14F-4D97-AF65-F5344CB8AC3E}">
        <p14:creationId xmlns:p14="http://schemas.microsoft.com/office/powerpoint/2010/main" val="1472462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DFDE-4391-4168-9937-E894F1CF806B}"/>
              </a:ext>
            </a:extLst>
          </p:cNvPr>
          <p:cNvSpPr>
            <a:spLocks noGrp="1"/>
          </p:cNvSpPr>
          <p:nvPr>
            <p:ph type="title"/>
          </p:nvPr>
        </p:nvSpPr>
        <p:spPr/>
        <p:txBody>
          <a:bodyPr/>
          <a:lstStyle/>
          <a:p>
            <a:r>
              <a:rPr lang="en-IN" dirty="0"/>
              <a:t>What is git</a:t>
            </a:r>
          </a:p>
        </p:txBody>
      </p:sp>
      <p:sp>
        <p:nvSpPr>
          <p:cNvPr id="3" name="Text Placeholder 2">
            <a:extLst>
              <a:ext uri="{FF2B5EF4-FFF2-40B4-BE49-F238E27FC236}">
                <a16:creationId xmlns:a16="http://schemas.microsoft.com/office/drawing/2014/main" id="{1AE81729-80DA-4E78-8B08-360986463AD5}"/>
              </a:ext>
            </a:extLst>
          </p:cNvPr>
          <p:cNvSpPr>
            <a:spLocks noGrp="1"/>
          </p:cNvSpPr>
          <p:nvPr>
            <p:ph type="body" sz="quarter" idx="10"/>
          </p:nvPr>
        </p:nvSpPr>
        <p:spPr>
          <a:xfrm>
            <a:off x="465138" y="1527722"/>
            <a:ext cx="5216471" cy="4001095"/>
          </a:xfrm>
        </p:spPr>
        <p:txBody>
          <a:bodyPr/>
          <a:lstStyle/>
          <a:p>
            <a:r>
              <a:rPr lang="en-US" b="0" i="0" dirty="0">
                <a:solidFill>
                  <a:srgbClr val="202124"/>
                </a:solidFill>
                <a:effectLst/>
                <a:latin typeface="arial" panose="020B0604020202020204" pitchFamily="34" charset="0"/>
              </a:rPr>
              <a:t>Git is </a:t>
            </a:r>
            <a:r>
              <a:rPr lang="en-US" b="1" i="0" dirty="0">
                <a:solidFill>
                  <a:srgbClr val="202124"/>
                </a:solidFill>
                <a:effectLst/>
                <a:latin typeface="arial" panose="020B0604020202020204" pitchFamily="34" charset="0"/>
              </a:rPr>
              <a:t>a DevOps tool used for source code management</a:t>
            </a:r>
            <a:r>
              <a:rPr lang="en-US" b="0" i="0" dirty="0">
                <a:solidFill>
                  <a:srgbClr val="202124"/>
                </a:solidFill>
                <a:effectLst/>
                <a:latin typeface="arial" panose="020B0604020202020204" pitchFamily="34" charset="0"/>
              </a:rPr>
              <a:t>.</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 is a free and open-source version control system. </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Git is used to tracking changes in the source code or </a:t>
            </a:r>
            <a:r>
              <a:rPr lang="en-US" dirty="0"/>
              <a:t>keep track of changes to any type of plaintext file project</a:t>
            </a:r>
          </a:p>
          <a:p>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It</a:t>
            </a:r>
            <a:r>
              <a:rPr lang="en-US" b="0" i="0" dirty="0">
                <a:solidFill>
                  <a:srgbClr val="202124"/>
                </a:solidFill>
                <a:effectLst/>
                <a:latin typeface="arial" panose="020B0604020202020204" pitchFamily="34" charset="0"/>
              </a:rPr>
              <a:t> enables multiple developers to work together on non-linear development.</a:t>
            </a:r>
          </a:p>
          <a:p>
            <a:endParaRPr lang="en-US" dirty="0">
              <a:solidFill>
                <a:srgbClr val="202124"/>
              </a:solidFill>
              <a:latin typeface="arial" panose="020B0604020202020204" pitchFamily="34" charset="0"/>
            </a:endParaRPr>
          </a:p>
        </p:txBody>
      </p:sp>
      <p:pic>
        <p:nvPicPr>
          <p:cNvPr id="5" name="Picture 4">
            <a:extLst>
              <a:ext uri="{FF2B5EF4-FFF2-40B4-BE49-F238E27FC236}">
                <a16:creationId xmlns:a16="http://schemas.microsoft.com/office/drawing/2014/main" id="{E76E43E9-48A2-4FA5-A98F-27D8AD4317A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401303" y="1937074"/>
            <a:ext cx="1699978" cy="2668414"/>
          </a:xfrm>
          <a:prstGeom prst="rect">
            <a:avLst/>
          </a:prstGeom>
        </p:spPr>
      </p:pic>
      <p:pic>
        <p:nvPicPr>
          <p:cNvPr id="10" name="Picture 9">
            <a:extLst>
              <a:ext uri="{FF2B5EF4-FFF2-40B4-BE49-F238E27FC236}">
                <a16:creationId xmlns:a16="http://schemas.microsoft.com/office/drawing/2014/main" id="{FE9B84BF-8BC2-46A9-BD18-19511D2BA82F}"/>
              </a:ext>
            </a:extLst>
          </p:cNvPr>
          <p:cNvPicPr>
            <a:picLocks noChangeAspect="1"/>
          </p:cNvPicPr>
          <p:nvPr/>
        </p:nvPicPr>
        <p:blipFill>
          <a:blip r:embed="rId4"/>
          <a:stretch>
            <a:fillRect/>
          </a:stretch>
        </p:blipFill>
        <p:spPr>
          <a:xfrm>
            <a:off x="5941763" y="1049473"/>
            <a:ext cx="1312107" cy="1168595"/>
          </a:xfrm>
          <a:prstGeom prst="rect">
            <a:avLst/>
          </a:prstGeom>
        </p:spPr>
      </p:pic>
      <p:pic>
        <p:nvPicPr>
          <p:cNvPr id="16" name="Picture 15">
            <a:extLst>
              <a:ext uri="{FF2B5EF4-FFF2-40B4-BE49-F238E27FC236}">
                <a16:creationId xmlns:a16="http://schemas.microsoft.com/office/drawing/2014/main" id="{E75A3CBC-E032-4181-A324-E943884FE506}"/>
              </a:ext>
            </a:extLst>
          </p:cNvPr>
          <p:cNvPicPr>
            <a:picLocks noChangeAspect="1"/>
          </p:cNvPicPr>
          <p:nvPr/>
        </p:nvPicPr>
        <p:blipFill>
          <a:blip r:embed="rId5"/>
          <a:stretch>
            <a:fillRect/>
          </a:stretch>
        </p:blipFill>
        <p:spPr>
          <a:xfrm>
            <a:off x="6078581" y="2801980"/>
            <a:ext cx="1308583" cy="1168595"/>
          </a:xfrm>
          <a:prstGeom prst="rect">
            <a:avLst/>
          </a:prstGeom>
        </p:spPr>
      </p:pic>
      <p:pic>
        <p:nvPicPr>
          <p:cNvPr id="18" name="Picture 17">
            <a:extLst>
              <a:ext uri="{FF2B5EF4-FFF2-40B4-BE49-F238E27FC236}">
                <a16:creationId xmlns:a16="http://schemas.microsoft.com/office/drawing/2014/main" id="{34CEA139-C093-42FB-BE02-3C8DA8BA5CD5}"/>
              </a:ext>
            </a:extLst>
          </p:cNvPr>
          <p:cNvPicPr>
            <a:picLocks noChangeAspect="1"/>
          </p:cNvPicPr>
          <p:nvPr/>
        </p:nvPicPr>
        <p:blipFill>
          <a:blip r:embed="rId6"/>
          <a:stretch>
            <a:fillRect/>
          </a:stretch>
        </p:blipFill>
        <p:spPr>
          <a:xfrm>
            <a:off x="6218237" y="4776457"/>
            <a:ext cx="1308583" cy="1168595"/>
          </a:xfrm>
          <a:prstGeom prst="rect">
            <a:avLst/>
          </a:prstGeom>
        </p:spPr>
      </p:pic>
      <p:sp>
        <p:nvSpPr>
          <p:cNvPr id="19" name="Arrow: Right 18">
            <a:extLst>
              <a:ext uri="{FF2B5EF4-FFF2-40B4-BE49-F238E27FC236}">
                <a16:creationId xmlns:a16="http://schemas.microsoft.com/office/drawing/2014/main" id="{EC8B8F2F-8CA6-44B3-8B2B-73B9DDADDE32}"/>
              </a:ext>
            </a:extLst>
          </p:cNvPr>
          <p:cNvSpPr/>
          <p:nvPr/>
        </p:nvSpPr>
        <p:spPr bwMode="auto">
          <a:xfrm rot="782556">
            <a:off x="7658380" y="1766109"/>
            <a:ext cx="2225543" cy="876253"/>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05F4F85D-9420-4DCF-A759-E797DD5E91A5}"/>
              </a:ext>
            </a:extLst>
          </p:cNvPr>
          <p:cNvSpPr/>
          <p:nvPr/>
        </p:nvSpPr>
        <p:spPr bwMode="auto">
          <a:xfrm rot="20237033">
            <a:off x="7858912" y="4527941"/>
            <a:ext cx="2269915" cy="858981"/>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B934FEE8-5B4C-4134-8581-54B465B61626}"/>
              </a:ext>
            </a:extLst>
          </p:cNvPr>
          <p:cNvSpPr/>
          <p:nvPr/>
        </p:nvSpPr>
        <p:spPr bwMode="auto">
          <a:xfrm>
            <a:off x="7759276" y="3111594"/>
            <a:ext cx="2269915" cy="858981"/>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C3F826F-A506-4248-AEB0-31650927208D}"/>
              </a:ext>
            </a:extLst>
          </p:cNvPr>
          <p:cNvSpPr txBox="1"/>
          <p:nvPr/>
        </p:nvSpPr>
        <p:spPr>
          <a:xfrm>
            <a:off x="10401303" y="4605488"/>
            <a:ext cx="1845211" cy="369332"/>
          </a:xfrm>
          <a:prstGeom prst="rect">
            <a:avLst/>
          </a:prstGeom>
          <a:solidFill>
            <a:srgbClr val="428BC7"/>
          </a:solidFill>
        </p:spPr>
        <p:txBody>
          <a:bodyPr wrap="square">
            <a:spAutoFit/>
          </a:bodyPr>
          <a:lstStyle/>
          <a:p>
            <a:r>
              <a:rPr lang="en-IN" b="1" dirty="0">
                <a:solidFill>
                  <a:schemeClr val="bg1"/>
                </a:solidFill>
              </a:rPr>
              <a:t>Git repository</a:t>
            </a:r>
          </a:p>
        </p:txBody>
      </p:sp>
    </p:spTree>
    <p:extLst>
      <p:ext uri="{BB962C8B-B14F-4D97-AF65-F5344CB8AC3E}">
        <p14:creationId xmlns:p14="http://schemas.microsoft.com/office/powerpoint/2010/main" val="27326136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8C36-2AC4-4ABE-98E1-597C8208A36D}"/>
              </a:ext>
            </a:extLst>
          </p:cNvPr>
          <p:cNvSpPr>
            <a:spLocks noGrp="1"/>
          </p:cNvSpPr>
          <p:nvPr>
            <p:ph type="title"/>
          </p:nvPr>
        </p:nvSpPr>
        <p:spPr/>
        <p:txBody>
          <a:bodyPr/>
          <a:lstStyle/>
          <a:p>
            <a:r>
              <a:rPr lang="en-IN" dirty="0"/>
              <a:t>What is git</a:t>
            </a:r>
          </a:p>
        </p:txBody>
      </p:sp>
      <p:sp>
        <p:nvSpPr>
          <p:cNvPr id="3" name="Text Placeholder 2">
            <a:extLst>
              <a:ext uri="{FF2B5EF4-FFF2-40B4-BE49-F238E27FC236}">
                <a16:creationId xmlns:a16="http://schemas.microsoft.com/office/drawing/2014/main" id="{5EA7332A-9D63-4A7F-939C-42071744D93B}"/>
              </a:ext>
            </a:extLst>
          </p:cNvPr>
          <p:cNvSpPr>
            <a:spLocks noGrp="1"/>
          </p:cNvSpPr>
          <p:nvPr>
            <p:ph type="body" sz="quarter" idx="10"/>
          </p:nvPr>
        </p:nvSpPr>
        <p:spPr>
          <a:xfrm>
            <a:off x="465138" y="1527722"/>
            <a:ext cx="11533187" cy="2769989"/>
          </a:xfrm>
        </p:spPr>
        <p:txBody>
          <a:bodyPr/>
          <a:lstStyle/>
          <a:p>
            <a:r>
              <a:rPr lang="en-IN" dirty="0"/>
              <a:t>Git is a version control system (VCS).</a:t>
            </a:r>
          </a:p>
          <a:p>
            <a:endParaRPr lang="en-IN" dirty="0"/>
          </a:p>
          <a:p>
            <a:r>
              <a:rPr lang="en-US" dirty="0"/>
              <a:t>A VCS is basically a software designed to record changes made to a file or set of files over time. This gives you the ability to revert or recall changes to one file or a set of files after you've made them. </a:t>
            </a:r>
          </a:p>
          <a:p>
            <a:endParaRPr lang="en-US" dirty="0"/>
          </a:p>
          <a:p>
            <a:r>
              <a:rPr lang="en-US" dirty="0"/>
              <a:t>You can compare changes made to files from one version to another, and you can see exactly what was changed in each file when the change was introduced or who introduced the change.</a:t>
            </a:r>
          </a:p>
          <a:p>
            <a:endParaRPr lang="en-IN" dirty="0"/>
          </a:p>
          <a:p>
            <a:endParaRPr lang="en-IN" dirty="0"/>
          </a:p>
        </p:txBody>
      </p:sp>
      <p:pic>
        <p:nvPicPr>
          <p:cNvPr id="5" name="Picture 4">
            <a:extLst>
              <a:ext uri="{FF2B5EF4-FFF2-40B4-BE49-F238E27FC236}">
                <a16:creationId xmlns:a16="http://schemas.microsoft.com/office/drawing/2014/main" id="{95F82D82-D6FC-43C4-9C2C-4B59427784DE}"/>
              </a:ext>
            </a:extLst>
          </p:cNvPr>
          <p:cNvPicPr>
            <a:picLocks noChangeAspect="1"/>
          </p:cNvPicPr>
          <p:nvPr/>
        </p:nvPicPr>
        <p:blipFill>
          <a:blip r:embed="rId2"/>
          <a:stretch>
            <a:fillRect/>
          </a:stretch>
        </p:blipFill>
        <p:spPr>
          <a:xfrm>
            <a:off x="465138" y="4297711"/>
            <a:ext cx="6566237" cy="1682836"/>
          </a:xfrm>
          <a:prstGeom prst="rect">
            <a:avLst/>
          </a:prstGeom>
        </p:spPr>
      </p:pic>
      <p:pic>
        <p:nvPicPr>
          <p:cNvPr id="7" name="Picture 6">
            <a:extLst>
              <a:ext uri="{FF2B5EF4-FFF2-40B4-BE49-F238E27FC236}">
                <a16:creationId xmlns:a16="http://schemas.microsoft.com/office/drawing/2014/main" id="{613A9E79-EC57-4D32-A16F-E851DEA8E12B}"/>
              </a:ext>
            </a:extLst>
          </p:cNvPr>
          <p:cNvPicPr>
            <a:picLocks noChangeAspect="1"/>
          </p:cNvPicPr>
          <p:nvPr/>
        </p:nvPicPr>
        <p:blipFill>
          <a:blip r:embed="rId3"/>
          <a:stretch>
            <a:fillRect/>
          </a:stretch>
        </p:blipFill>
        <p:spPr>
          <a:xfrm>
            <a:off x="6348831" y="4781492"/>
            <a:ext cx="5861351" cy="1917799"/>
          </a:xfrm>
          <a:prstGeom prst="rect">
            <a:avLst/>
          </a:prstGeom>
        </p:spPr>
      </p:pic>
    </p:spTree>
    <p:extLst>
      <p:ext uri="{BB962C8B-B14F-4D97-AF65-F5344CB8AC3E}">
        <p14:creationId xmlns:p14="http://schemas.microsoft.com/office/powerpoint/2010/main" val="324881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2D6-06C5-4D3C-8011-0000E8DC38CF}"/>
              </a:ext>
            </a:extLst>
          </p:cNvPr>
          <p:cNvSpPr>
            <a:spLocks noGrp="1"/>
          </p:cNvSpPr>
          <p:nvPr>
            <p:ph type="title"/>
          </p:nvPr>
        </p:nvSpPr>
        <p:spPr/>
        <p:txBody>
          <a:bodyPr/>
          <a:lstStyle/>
          <a:p>
            <a:r>
              <a:rPr lang="en-IN" dirty="0"/>
              <a:t>Create </a:t>
            </a:r>
            <a:r>
              <a:rPr lang="en-IN" dirty="0" err="1"/>
              <a:t>Github</a:t>
            </a:r>
            <a:r>
              <a:rPr lang="en-IN" dirty="0"/>
              <a:t> Account</a:t>
            </a:r>
          </a:p>
        </p:txBody>
      </p:sp>
      <p:sp>
        <p:nvSpPr>
          <p:cNvPr id="3" name="Text Placeholder 2">
            <a:extLst>
              <a:ext uri="{FF2B5EF4-FFF2-40B4-BE49-F238E27FC236}">
                <a16:creationId xmlns:a16="http://schemas.microsoft.com/office/drawing/2014/main" id="{25E509CE-4F6D-4C7F-A54F-9F4D79661263}"/>
              </a:ext>
            </a:extLst>
          </p:cNvPr>
          <p:cNvSpPr>
            <a:spLocks noGrp="1"/>
          </p:cNvSpPr>
          <p:nvPr>
            <p:ph type="body" sz="quarter" idx="10"/>
          </p:nvPr>
        </p:nvSpPr>
        <p:spPr>
          <a:xfrm>
            <a:off x="465138" y="1527722"/>
            <a:ext cx="11533187" cy="307777"/>
          </a:xfrm>
        </p:spPr>
        <p:txBody>
          <a:bodyPr/>
          <a:lstStyle/>
          <a:p>
            <a:r>
              <a:rPr lang="en-IN" dirty="0"/>
              <a:t>Go to </a:t>
            </a:r>
            <a:r>
              <a:rPr lang="en-IN" dirty="0">
                <a:hlinkClick r:id="rId2"/>
              </a:rPr>
              <a:t>https://Github.com</a:t>
            </a:r>
            <a:r>
              <a:rPr lang="en-IN" dirty="0"/>
              <a:t> and click on Sign up</a:t>
            </a:r>
          </a:p>
        </p:txBody>
      </p:sp>
      <p:pic>
        <p:nvPicPr>
          <p:cNvPr id="5" name="Picture 4">
            <a:extLst>
              <a:ext uri="{FF2B5EF4-FFF2-40B4-BE49-F238E27FC236}">
                <a16:creationId xmlns:a16="http://schemas.microsoft.com/office/drawing/2014/main" id="{4086118A-A37C-4135-A077-764015602912}"/>
              </a:ext>
            </a:extLst>
          </p:cNvPr>
          <p:cNvPicPr>
            <a:picLocks noChangeAspect="1"/>
          </p:cNvPicPr>
          <p:nvPr/>
        </p:nvPicPr>
        <p:blipFill>
          <a:blip r:embed="rId3"/>
          <a:stretch>
            <a:fillRect/>
          </a:stretch>
        </p:blipFill>
        <p:spPr>
          <a:xfrm>
            <a:off x="1736832" y="2317979"/>
            <a:ext cx="7458539" cy="4224305"/>
          </a:xfrm>
          <a:prstGeom prst="rect">
            <a:avLst/>
          </a:prstGeom>
        </p:spPr>
      </p:pic>
    </p:spTree>
    <p:extLst>
      <p:ext uri="{BB962C8B-B14F-4D97-AF65-F5344CB8AC3E}">
        <p14:creationId xmlns:p14="http://schemas.microsoft.com/office/powerpoint/2010/main" val="13303386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2D6-06C5-4D3C-8011-0000E8DC38CF}"/>
              </a:ext>
            </a:extLst>
          </p:cNvPr>
          <p:cNvSpPr>
            <a:spLocks noGrp="1"/>
          </p:cNvSpPr>
          <p:nvPr>
            <p:ph type="title"/>
          </p:nvPr>
        </p:nvSpPr>
        <p:spPr/>
        <p:txBody>
          <a:bodyPr/>
          <a:lstStyle/>
          <a:p>
            <a:r>
              <a:rPr lang="en-IN" dirty="0"/>
              <a:t>Create </a:t>
            </a:r>
            <a:r>
              <a:rPr lang="en-IN" dirty="0" err="1"/>
              <a:t>Github</a:t>
            </a:r>
            <a:r>
              <a:rPr lang="en-IN" dirty="0"/>
              <a:t> Account</a:t>
            </a:r>
          </a:p>
        </p:txBody>
      </p:sp>
      <p:sp>
        <p:nvSpPr>
          <p:cNvPr id="3" name="Text Placeholder 2">
            <a:extLst>
              <a:ext uri="{FF2B5EF4-FFF2-40B4-BE49-F238E27FC236}">
                <a16:creationId xmlns:a16="http://schemas.microsoft.com/office/drawing/2014/main" id="{25E509CE-4F6D-4C7F-A54F-9F4D79661263}"/>
              </a:ext>
            </a:extLst>
          </p:cNvPr>
          <p:cNvSpPr>
            <a:spLocks noGrp="1"/>
          </p:cNvSpPr>
          <p:nvPr>
            <p:ph type="body" sz="quarter" idx="10"/>
          </p:nvPr>
        </p:nvSpPr>
        <p:spPr>
          <a:xfrm>
            <a:off x="465138" y="1527722"/>
            <a:ext cx="11533187" cy="307777"/>
          </a:xfrm>
        </p:spPr>
        <p:txBody>
          <a:bodyPr/>
          <a:lstStyle/>
          <a:p>
            <a:r>
              <a:rPr lang="en-IN" dirty="0"/>
              <a:t>And enter relevant details</a:t>
            </a:r>
          </a:p>
        </p:txBody>
      </p:sp>
      <p:pic>
        <p:nvPicPr>
          <p:cNvPr id="8" name="Picture 7">
            <a:extLst>
              <a:ext uri="{FF2B5EF4-FFF2-40B4-BE49-F238E27FC236}">
                <a16:creationId xmlns:a16="http://schemas.microsoft.com/office/drawing/2014/main" id="{4263DA2F-77F3-45B6-B3AA-12246D155BD4}"/>
              </a:ext>
            </a:extLst>
          </p:cNvPr>
          <p:cNvPicPr>
            <a:picLocks noChangeAspect="1"/>
          </p:cNvPicPr>
          <p:nvPr/>
        </p:nvPicPr>
        <p:blipFill>
          <a:blip r:embed="rId2"/>
          <a:stretch>
            <a:fillRect/>
          </a:stretch>
        </p:blipFill>
        <p:spPr>
          <a:xfrm>
            <a:off x="2947558" y="2100677"/>
            <a:ext cx="5575587" cy="4261069"/>
          </a:xfrm>
          <a:prstGeom prst="rect">
            <a:avLst/>
          </a:prstGeom>
        </p:spPr>
      </p:pic>
    </p:spTree>
    <p:extLst>
      <p:ext uri="{BB962C8B-B14F-4D97-AF65-F5344CB8AC3E}">
        <p14:creationId xmlns:p14="http://schemas.microsoft.com/office/powerpoint/2010/main" val="3264941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2D6-06C5-4D3C-8011-0000E8DC38CF}"/>
              </a:ext>
            </a:extLst>
          </p:cNvPr>
          <p:cNvSpPr>
            <a:spLocks noGrp="1"/>
          </p:cNvSpPr>
          <p:nvPr>
            <p:ph type="title"/>
          </p:nvPr>
        </p:nvSpPr>
        <p:spPr/>
        <p:txBody>
          <a:bodyPr/>
          <a:lstStyle/>
          <a:p>
            <a:r>
              <a:rPr lang="en-IN" dirty="0"/>
              <a:t>Create </a:t>
            </a:r>
            <a:r>
              <a:rPr lang="en-IN" dirty="0" err="1"/>
              <a:t>Github</a:t>
            </a:r>
            <a:r>
              <a:rPr lang="en-IN" dirty="0"/>
              <a:t> Account</a:t>
            </a:r>
          </a:p>
        </p:txBody>
      </p:sp>
      <p:sp>
        <p:nvSpPr>
          <p:cNvPr id="3" name="Text Placeholder 2">
            <a:extLst>
              <a:ext uri="{FF2B5EF4-FFF2-40B4-BE49-F238E27FC236}">
                <a16:creationId xmlns:a16="http://schemas.microsoft.com/office/drawing/2014/main" id="{25E509CE-4F6D-4C7F-A54F-9F4D79661263}"/>
              </a:ext>
            </a:extLst>
          </p:cNvPr>
          <p:cNvSpPr>
            <a:spLocks noGrp="1"/>
          </p:cNvSpPr>
          <p:nvPr>
            <p:ph type="body" sz="quarter" idx="10"/>
          </p:nvPr>
        </p:nvSpPr>
        <p:spPr>
          <a:xfrm>
            <a:off x="465138" y="1527722"/>
            <a:ext cx="11533187" cy="307777"/>
          </a:xfrm>
        </p:spPr>
        <p:txBody>
          <a:bodyPr/>
          <a:lstStyle/>
          <a:p>
            <a:r>
              <a:rPr lang="en-IN" dirty="0"/>
              <a:t>After this you will receive welcome mail from </a:t>
            </a:r>
            <a:r>
              <a:rPr lang="en-IN" dirty="0" err="1"/>
              <a:t>github</a:t>
            </a:r>
            <a:r>
              <a:rPr lang="en-IN" dirty="0"/>
              <a:t>, having links for common work</a:t>
            </a:r>
          </a:p>
        </p:txBody>
      </p:sp>
      <p:pic>
        <p:nvPicPr>
          <p:cNvPr id="6" name="Picture 5">
            <a:extLst>
              <a:ext uri="{FF2B5EF4-FFF2-40B4-BE49-F238E27FC236}">
                <a16:creationId xmlns:a16="http://schemas.microsoft.com/office/drawing/2014/main" id="{CE4D3118-0B96-45D6-AB33-AB08CA08BBE6}"/>
              </a:ext>
            </a:extLst>
          </p:cNvPr>
          <p:cNvPicPr>
            <a:picLocks noChangeAspect="1"/>
          </p:cNvPicPr>
          <p:nvPr/>
        </p:nvPicPr>
        <p:blipFill>
          <a:blip r:embed="rId2"/>
          <a:stretch>
            <a:fillRect/>
          </a:stretch>
        </p:blipFill>
        <p:spPr>
          <a:xfrm>
            <a:off x="2611272" y="2439292"/>
            <a:ext cx="5053249" cy="3504775"/>
          </a:xfrm>
          <a:prstGeom prst="rect">
            <a:avLst/>
          </a:prstGeom>
        </p:spPr>
      </p:pic>
    </p:spTree>
    <p:extLst>
      <p:ext uri="{BB962C8B-B14F-4D97-AF65-F5344CB8AC3E}">
        <p14:creationId xmlns:p14="http://schemas.microsoft.com/office/powerpoint/2010/main" val="12106697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2D6-06C5-4D3C-8011-0000E8DC38CF}"/>
              </a:ext>
            </a:extLst>
          </p:cNvPr>
          <p:cNvSpPr>
            <a:spLocks noGrp="1"/>
          </p:cNvSpPr>
          <p:nvPr>
            <p:ph type="title"/>
          </p:nvPr>
        </p:nvSpPr>
        <p:spPr/>
        <p:txBody>
          <a:bodyPr/>
          <a:lstStyle/>
          <a:p>
            <a:r>
              <a:rPr lang="en-IN" dirty="0"/>
              <a:t>Create </a:t>
            </a:r>
            <a:r>
              <a:rPr lang="en-IN" dirty="0" err="1"/>
              <a:t>Github</a:t>
            </a:r>
            <a:r>
              <a:rPr lang="en-IN" dirty="0"/>
              <a:t> Account</a:t>
            </a:r>
          </a:p>
        </p:txBody>
      </p:sp>
      <p:sp>
        <p:nvSpPr>
          <p:cNvPr id="3" name="Text Placeholder 2">
            <a:extLst>
              <a:ext uri="{FF2B5EF4-FFF2-40B4-BE49-F238E27FC236}">
                <a16:creationId xmlns:a16="http://schemas.microsoft.com/office/drawing/2014/main" id="{25E509CE-4F6D-4C7F-A54F-9F4D79661263}"/>
              </a:ext>
            </a:extLst>
          </p:cNvPr>
          <p:cNvSpPr>
            <a:spLocks noGrp="1"/>
          </p:cNvSpPr>
          <p:nvPr>
            <p:ph type="body" sz="quarter" idx="10"/>
          </p:nvPr>
        </p:nvSpPr>
        <p:spPr>
          <a:xfrm>
            <a:off x="465138" y="1527722"/>
            <a:ext cx="11533187" cy="615553"/>
          </a:xfrm>
        </p:spPr>
        <p:txBody>
          <a:bodyPr/>
          <a:lstStyle/>
          <a:p>
            <a:r>
              <a:rPr lang="en-IN" dirty="0"/>
              <a:t>It will also ask for if you want a free or paid account</a:t>
            </a:r>
          </a:p>
          <a:p>
            <a:r>
              <a:rPr lang="en-IN" dirty="0"/>
              <a:t>Once account has been created it will show the screen as follows</a:t>
            </a:r>
          </a:p>
        </p:txBody>
      </p:sp>
      <p:pic>
        <p:nvPicPr>
          <p:cNvPr id="5" name="Picture 4">
            <a:extLst>
              <a:ext uri="{FF2B5EF4-FFF2-40B4-BE49-F238E27FC236}">
                <a16:creationId xmlns:a16="http://schemas.microsoft.com/office/drawing/2014/main" id="{8781F12B-4FB6-432D-94BD-BC71297183C4}"/>
              </a:ext>
            </a:extLst>
          </p:cNvPr>
          <p:cNvPicPr>
            <a:picLocks noChangeAspect="1"/>
          </p:cNvPicPr>
          <p:nvPr/>
        </p:nvPicPr>
        <p:blipFill>
          <a:blip r:embed="rId2"/>
          <a:stretch>
            <a:fillRect/>
          </a:stretch>
        </p:blipFill>
        <p:spPr>
          <a:xfrm>
            <a:off x="2671025" y="2285549"/>
            <a:ext cx="8116840" cy="4244547"/>
          </a:xfrm>
          <a:prstGeom prst="rect">
            <a:avLst/>
          </a:prstGeom>
        </p:spPr>
      </p:pic>
      <p:sp>
        <p:nvSpPr>
          <p:cNvPr id="6" name="Speech Bubble: Rectangle 5">
            <a:extLst>
              <a:ext uri="{FF2B5EF4-FFF2-40B4-BE49-F238E27FC236}">
                <a16:creationId xmlns:a16="http://schemas.microsoft.com/office/drawing/2014/main" id="{2E00C869-9423-4BC2-A2F1-BD858DDAED5F}"/>
              </a:ext>
            </a:extLst>
          </p:cNvPr>
          <p:cNvSpPr/>
          <p:nvPr/>
        </p:nvSpPr>
        <p:spPr bwMode="auto">
          <a:xfrm>
            <a:off x="294619" y="2864926"/>
            <a:ext cx="2058163" cy="720755"/>
          </a:xfrm>
          <a:prstGeom prst="wedgeRectCallout">
            <a:avLst>
              <a:gd name="adj1" fmla="val 57577"/>
              <a:gd name="adj2" fmla="val 929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IN" sz="1400" dirty="0">
                <a:solidFill>
                  <a:schemeClr val="tx1">
                    <a:lumMod val="95000"/>
                    <a:lumOff val="5000"/>
                  </a:schemeClr>
                </a:solidFill>
                <a:ea typeface="Segoe UI" pitchFamily="34" charset="0"/>
                <a:cs typeface="Segoe UI" pitchFamily="34" charset="0"/>
              </a:rPr>
              <a:t>Click on Create Repository to create a new repository</a:t>
            </a:r>
          </a:p>
        </p:txBody>
      </p:sp>
    </p:spTree>
    <p:extLst>
      <p:ext uri="{BB962C8B-B14F-4D97-AF65-F5344CB8AC3E}">
        <p14:creationId xmlns:p14="http://schemas.microsoft.com/office/powerpoint/2010/main" val="272943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2D6-06C5-4D3C-8011-0000E8DC38CF}"/>
              </a:ext>
            </a:extLst>
          </p:cNvPr>
          <p:cNvSpPr>
            <a:spLocks noGrp="1"/>
          </p:cNvSpPr>
          <p:nvPr>
            <p:ph type="title"/>
          </p:nvPr>
        </p:nvSpPr>
        <p:spPr/>
        <p:txBody>
          <a:bodyPr/>
          <a:lstStyle/>
          <a:p>
            <a:r>
              <a:rPr lang="en-IN" dirty="0"/>
              <a:t>Create </a:t>
            </a:r>
            <a:r>
              <a:rPr lang="en-IN" dirty="0" err="1"/>
              <a:t>Github</a:t>
            </a:r>
            <a:r>
              <a:rPr lang="en-IN" dirty="0"/>
              <a:t> Repository</a:t>
            </a:r>
          </a:p>
        </p:txBody>
      </p:sp>
      <p:sp>
        <p:nvSpPr>
          <p:cNvPr id="3" name="Text Placeholder 2">
            <a:extLst>
              <a:ext uri="{FF2B5EF4-FFF2-40B4-BE49-F238E27FC236}">
                <a16:creationId xmlns:a16="http://schemas.microsoft.com/office/drawing/2014/main" id="{25E509CE-4F6D-4C7F-A54F-9F4D79661263}"/>
              </a:ext>
            </a:extLst>
          </p:cNvPr>
          <p:cNvSpPr>
            <a:spLocks noGrp="1"/>
          </p:cNvSpPr>
          <p:nvPr>
            <p:ph type="body" sz="quarter" idx="10"/>
          </p:nvPr>
        </p:nvSpPr>
        <p:spPr>
          <a:xfrm>
            <a:off x="465138" y="1527722"/>
            <a:ext cx="3880831" cy="615553"/>
          </a:xfrm>
        </p:spPr>
        <p:txBody>
          <a:bodyPr/>
          <a:lstStyle/>
          <a:p>
            <a:r>
              <a:rPr lang="en-IN" dirty="0"/>
              <a:t>Enter the details and click on Create Repository</a:t>
            </a:r>
          </a:p>
        </p:txBody>
      </p:sp>
      <p:pic>
        <p:nvPicPr>
          <p:cNvPr id="9" name="Picture 8">
            <a:extLst>
              <a:ext uri="{FF2B5EF4-FFF2-40B4-BE49-F238E27FC236}">
                <a16:creationId xmlns:a16="http://schemas.microsoft.com/office/drawing/2014/main" id="{F645BDB3-3415-4AE0-9DBD-224B478F2F6C}"/>
              </a:ext>
            </a:extLst>
          </p:cNvPr>
          <p:cNvPicPr>
            <a:picLocks noChangeAspect="1"/>
          </p:cNvPicPr>
          <p:nvPr/>
        </p:nvPicPr>
        <p:blipFill>
          <a:blip r:embed="rId2"/>
          <a:stretch>
            <a:fillRect/>
          </a:stretch>
        </p:blipFill>
        <p:spPr>
          <a:xfrm>
            <a:off x="5469273" y="404653"/>
            <a:ext cx="6388428" cy="6185218"/>
          </a:xfrm>
          <a:prstGeom prst="rect">
            <a:avLst/>
          </a:prstGeom>
        </p:spPr>
      </p:pic>
      <p:sp>
        <p:nvSpPr>
          <p:cNvPr id="10" name="Speech Bubble: Rectangle 9">
            <a:extLst>
              <a:ext uri="{FF2B5EF4-FFF2-40B4-BE49-F238E27FC236}">
                <a16:creationId xmlns:a16="http://schemas.microsoft.com/office/drawing/2014/main" id="{5DA08B6C-3CC2-4642-A157-27CE01838106}"/>
              </a:ext>
            </a:extLst>
          </p:cNvPr>
          <p:cNvSpPr/>
          <p:nvPr/>
        </p:nvSpPr>
        <p:spPr bwMode="auto">
          <a:xfrm>
            <a:off x="294619" y="2864926"/>
            <a:ext cx="2838999" cy="720755"/>
          </a:xfrm>
          <a:prstGeom prst="wedgeRectCallout">
            <a:avLst>
              <a:gd name="adj1" fmla="val 174206"/>
              <a:gd name="adj2" fmla="val -4386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IN" sz="1400" dirty="0">
                <a:solidFill>
                  <a:schemeClr val="tx1">
                    <a:lumMod val="95000"/>
                    <a:lumOff val="5000"/>
                  </a:schemeClr>
                </a:solidFill>
                <a:ea typeface="Segoe UI" pitchFamily="34" charset="0"/>
                <a:cs typeface="Segoe UI" pitchFamily="34" charset="0"/>
              </a:rPr>
              <a:t>Give name=‘prebuilding’ to repository, and click on Create repository</a:t>
            </a:r>
          </a:p>
        </p:txBody>
      </p:sp>
    </p:spTree>
    <p:extLst>
      <p:ext uri="{BB962C8B-B14F-4D97-AF65-F5344CB8AC3E}">
        <p14:creationId xmlns:p14="http://schemas.microsoft.com/office/powerpoint/2010/main" val="3909337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F6117D7-211F-4122-BA63-FF0F93B0DE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45F64B-D39C-47A7-B7F3-87004D75E2FA}">
  <ds:schemaRefs>
    <ds:schemaRef ds:uri="http://schemas.microsoft.com/sharepoint/v3/contenttype/forms"/>
  </ds:schemaRefs>
</ds:datastoreItem>
</file>

<file path=customXml/itemProps3.xml><?xml version="1.0" encoding="utf-8"?>
<ds:datastoreItem xmlns:ds="http://schemas.openxmlformats.org/officeDocument/2006/customXml" ds:itemID="{4421C9B6-98DF-4A8B-B6EA-C8EDA1665AB2}">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1023</Words>
  <Application>Microsoft Office PowerPoint</Application>
  <PresentationFormat>Custom</PresentationFormat>
  <Paragraphs>161</Paragraphs>
  <Slides>20</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32" baseType="lpstr">
      <vt:lpstr>-apple-system</vt:lpstr>
      <vt:lpstr>Arial</vt:lpstr>
      <vt:lpstr>Arial</vt:lpstr>
      <vt:lpstr>Calibri</vt:lpstr>
      <vt:lpstr>Core Sans A 25 ExtraLight</vt:lpstr>
      <vt:lpstr>Segoe UI</vt:lpstr>
      <vt:lpstr>Segoe UI Light</vt:lpstr>
      <vt:lpstr>Segoe UI Semibold</vt:lpstr>
      <vt:lpstr>Wingdings</vt:lpstr>
      <vt:lpstr>Azure 1</vt:lpstr>
      <vt:lpstr>think-cell Slide</vt:lpstr>
      <vt:lpstr>Microsoft Word Document</vt:lpstr>
      <vt:lpstr>PowerPoint Presentation</vt:lpstr>
      <vt:lpstr>Learning Objectives</vt:lpstr>
      <vt:lpstr>What is git</vt:lpstr>
      <vt:lpstr>What is git</vt:lpstr>
      <vt:lpstr>Create Github Account</vt:lpstr>
      <vt:lpstr>Create Github Account</vt:lpstr>
      <vt:lpstr>Create Github Account</vt:lpstr>
      <vt:lpstr>Create Github Account</vt:lpstr>
      <vt:lpstr>Create Github Repository</vt:lpstr>
      <vt:lpstr>Create Github Repository</vt:lpstr>
      <vt:lpstr>git installation</vt:lpstr>
      <vt:lpstr>git installation</vt:lpstr>
      <vt:lpstr>git configuration</vt:lpstr>
      <vt:lpstr>git configuration</vt:lpstr>
      <vt:lpstr>Adding and Pushing Files to Git Repository From Local Machine</vt:lpstr>
      <vt:lpstr>Adding and Pushing Files to Git Repository From Local Machine</vt:lpstr>
      <vt:lpstr>Adding and Pushing Files to Git Repository From Local Machine</vt:lpstr>
      <vt:lpstr>Lab 1</vt:lpstr>
      <vt:lpstr>Lab </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2021-03-24T21:18:59Z</dcterms:created>
  <dcterms:modified xsi:type="dcterms:W3CDTF">2022-05-05T06:58:19Z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xd_ProgID">
    <vt:lpwstr/>
  </property>
  <property fmtid="{D5CDD505-2E9C-101B-9397-08002B2CF9AE}" pid="5" name="MSIP_Label_f42aa342-8706-4288-bd11-ebb85995028c_Enabled">
    <vt:lpwstr>True</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